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sldIdLst>
    <p:sldId id="467" r:id="rId2"/>
    <p:sldId id="437" r:id="rId3"/>
    <p:sldId id="302" r:id="rId4"/>
    <p:sldId id="438" r:id="rId5"/>
    <p:sldId id="461" r:id="rId6"/>
    <p:sldId id="439" r:id="rId7"/>
    <p:sldId id="453" r:id="rId8"/>
    <p:sldId id="440" r:id="rId9"/>
    <p:sldId id="441" r:id="rId10"/>
    <p:sldId id="442" r:id="rId11"/>
    <p:sldId id="454" r:id="rId12"/>
    <p:sldId id="462" r:id="rId13"/>
    <p:sldId id="463" r:id="rId14"/>
    <p:sldId id="465" r:id="rId15"/>
    <p:sldId id="447" r:id="rId16"/>
    <p:sldId id="450" r:id="rId17"/>
    <p:sldId id="451" r:id="rId18"/>
    <p:sldId id="460" r:id="rId19"/>
    <p:sldId id="456" r:id="rId20"/>
    <p:sldId id="464" r:id="rId21"/>
    <p:sldId id="46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26" autoAdjust="0"/>
    <p:restoredTop sz="89408" autoAdjust="0"/>
  </p:normalViewPr>
  <p:slideViewPr>
    <p:cSldViewPr snapToGrid="0">
      <p:cViewPr varScale="1">
        <p:scale>
          <a:sx n="61" d="100"/>
          <a:sy n="61" d="100"/>
        </p:scale>
        <p:origin x="1554" y="60"/>
      </p:cViewPr>
      <p:guideLst>
        <p:guide orient="horz" pos="2160"/>
        <p:guide pos="384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6469F6-3685-4495-AD30-DB95FBCF5D0E}" type="datetimeFigureOut">
              <a:rPr lang="en-US" smtClean="0"/>
              <a:t>11/26/2017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3EE4D6-358C-48F9-B7EC-2D678EBE4D89}" type="slidenum">
              <a:rPr lang="en-US" smtClean="0"/>
              <a:t>‹#›</a:t>
            </a:fld>
            <a:endParaRPr lang="en-US"/>
          </a:p>
        </p:txBody>
      </p:sp>
    </p:spTree>
    <p:extLst>
      <p:ext uri="{BB962C8B-B14F-4D97-AF65-F5344CB8AC3E}">
        <p14:creationId xmlns:p14="http://schemas.microsoft.com/office/powerpoint/2010/main" val="189544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14463" y="1162050"/>
            <a:ext cx="4181475" cy="3136900"/>
          </a:xfrm>
        </p:spPr>
      </p:sp>
      <p:sp>
        <p:nvSpPr>
          <p:cNvPr id="3" name="Notes Placeholder 2"/>
          <p:cNvSpPr>
            <a:spLocks noGrp="1"/>
          </p:cNvSpPr>
          <p:nvPr>
            <p:ph type="body" idx="1"/>
          </p:nvPr>
        </p:nvSpPr>
        <p:spPr/>
        <p:txBody>
          <a:bodyPr/>
          <a:lstStyle/>
          <a:p>
            <a:pPr algn="l">
              <a:lnSpc>
                <a:spcPct val="150000"/>
              </a:lnSpc>
            </a:pPr>
            <a:endParaRPr lang="en-US" sz="7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935844CF-6A41-493C-A888-7ECE2A3FFA32}" type="slidenum">
              <a:rPr lang="en-US" smtClean="0"/>
              <a:pPr/>
              <a:t>1</a:t>
            </a:fld>
            <a:endParaRPr lang="en-US"/>
          </a:p>
        </p:txBody>
      </p:sp>
    </p:spTree>
    <p:extLst>
      <p:ext uri="{BB962C8B-B14F-4D97-AF65-F5344CB8AC3E}">
        <p14:creationId xmlns:p14="http://schemas.microsoft.com/office/powerpoint/2010/main" val="1855983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10</a:t>
            </a:fld>
            <a:endParaRPr lang="en-US"/>
          </a:p>
        </p:txBody>
      </p:sp>
    </p:spTree>
    <p:extLst>
      <p:ext uri="{BB962C8B-B14F-4D97-AF65-F5344CB8AC3E}">
        <p14:creationId xmlns:p14="http://schemas.microsoft.com/office/powerpoint/2010/main" val="42286815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11</a:t>
            </a:fld>
            <a:endParaRPr lang="en-US"/>
          </a:p>
        </p:txBody>
      </p:sp>
    </p:spTree>
    <p:extLst>
      <p:ext uri="{BB962C8B-B14F-4D97-AF65-F5344CB8AC3E}">
        <p14:creationId xmlns:p14="http://schemas.microsoft.com/office/powerpoint/2010/main" val="4005188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12</a:t>
            </a:fld>
            <a:endParaRPr lang="en-US"/>
          </a:p>
        </p:txBody>
      </p:sp>
    </p:spTree>
    <p:extLst>
      <p:ext uri="{BB962C8B-B14F-4D97-AF65-F5344CB8AC3E}">
        <p14:creationId xmlns:p14="http://schemas.microsoft.com/office/powerpoint/2010/main" val="3040678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13</a:t>
            </a:fld>
            <a:endParaRPr lang="en-US"/>
          </a:p>
        </p:txBody>
      </p:sp>
    </p:spTree>
    <p:extLst>
      <p:ext uri="{BB962C8B-B14F-4D97-AF65-F5344CB8AC3E}">
        <p14:creationId xmlns:p14="http://schemas.microsoft.com/office/powerpoint/2010/main" val="15662501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15</a:t>
            </a:fld>
            <a:endParaRPr lang="en-US"/>
          </a:p>
        </p:txBody>
      </p:sp>
    </p:spTree>
    <p:extLst>
      <p:ext uri="{BB962C8B-B14F-4D97-AF65-F5344CB8AC3E}">
        <p14:creationId xmlns:p14="http://schemas.microsoft.com/office/powerpoint/2010/main" val="1407114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16</a:t>
            </a:fld>
            <a:endParaRPr lang="en-US"/>
          </a:p>
        </p:txBody>
      </p:sp>
    </p:spTree>
    <p:extLst>
      <p:ext uri="{BB962C8B-B14F-4D97-AF65-F5344CB8AC3E}">
        <p14:creationId xmlns:p14="http://schemas.microsoft.com/office/powerpoint/2010/main" val="24369658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17</a:t>
            </a:fld>
            <a:endParaRPr lang="en-US"/>
          </a:p>
        </p:txBody>
      </p:sp>
    </p:spTree>
    <p:extLst>
      <p:ext uri="{BB962C8B-B14F-4D97-AF65-F5344CB8AC3E}">
        <p14:creationId xmlns:p14="http://schemas.microsoft.com/office/powerpoint/2010/main" val="5589911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18</a:t>
            </a:fld>
            <a:endParaRPr lang="en-US"/>
          </a:p>
        </p:txBody>
      </p:sp>
    </p:spTree>
    <p:extLst>
      <p:ext uri="{BB962C8B-B14F-4D97-AF65-F5344CB8AC3E}">
        <p14:creationId xmlns:p14="http://schemas.microsoft.com/office/powerpoint/2010/main" val="29222307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19</a:t>
            </a:fld>
            <a:endParaRPr lang="en-US"/>
          </a:p>
        </p:txBody>
      </p:sp>
    </p:spTree>
    <p:extLst>
      <p:ext uri="{BB962C8B-B14F-4D97-AF65-F5344CB8AC3E}">
        <p14:creationId xmlns:p14="http://schemas.microsoft.com/office/powerpoint/2010/main" val="3669490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20</a:t>
            </a:fld>
            <a:endParaRPr lang="en-US"/>
          </a:p>
        </p:txBody>
      </p:sp>
    </p:spTree>
    <p:extLst>
      <p:ext uri="{BB962C8B-B14F-4D97-AF65-F5344CB8AC3E}">
        <p14:creationId xmlns:p14="http://schemas.microsoft.com/office/powerpoint/2010/main" val="3921477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2</a:t>
            </a:fld>
            <a:endParaRPr lang="en-US"/>
          </a:p>
        </p:txBody>
      </p:sp>
    </p:spTree>
    <p:extLst>
      <p:ext uri="{BB962C8B-B14F-4D97-AF65-F5344CB8AC3E}">
        <p14:creationId xmlns:p14="http://schemas.microsoft.com/office/powerpoint/2010/main" val="395985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3</a:t>
            </a:fld>
            <a:endParaRPr lang="en-US"/>
          </a:p>
        </p:txBody>
      </p:sp>
    </p:spTree>
    <p:extLst>
      <p:ext uri="{BB962C8B-B14F-4D97-AF65-F5344CB8AC3E}">
        <p14:creationId xmlns:p14="http://schemas.microsoft.com/office/powerpoint/2010/main" val="411355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4</a:t>
            </a:fld>
            <a:endParaRPr lang="en-US"/>
          </a:p>
        </p:txBody>
      </p:sp>
    </p:spTree>
    <p:extLst>
      <p:ext uri="{BB962C8B-B14F-4D97-AF65-F5344CB8AC3E}">
        <p14:creationId xmlns:p14="http://schemas.microsoft.com/office/powerpoint/2010/main" val="1812058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5</a:t>
            </a:fld>
            <a:endParaRPr lang="en-US"/>
          </a:p>
        </p:txBody>
      </p:sp>
    </p:spTree>
    <p:extLst>
      <p:ext uri="{BB962C8B-B14F-4D97-AF65-F5344CB8AC3E}">
        <p14:creationId xmlns:p14="http://schemas.microsoft.com/office/powerpoint/2010/main" val="42377949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6</a:t>
            </a:fld>
            <a:endParaRPr lang="en-US"/>
          </a:p>
        </p:txBody>
      </p:sp>
    </p:spTree>
    <p:extLst>
      <p:ext uri="{BB962C8B-B14F-4D97-AF65-F5344CB8AC3E}">
        <p14:creationId xmlns:p14="http://schemas.microsoft.com/office/powerpoint/2010/main" val="1837029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7</a:t>
            </a:fld>
            <a:endParaRPr lang="en-US"/>
          </a:p>
        </p:txBody>
      </p:sp>
    </p:spTree>
    <p:extLst>
      <p:ext uri="{BB962C8B-B14F-4D97-AF65-F5344CB8AC3E}">
        <p14:creationId xmlns:p14="http://schemas.microsoft.com/office/powerpoint/2010/main" val="2629912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8</a:t>
            </a:fld>
            <a:endParaRPr lang="en-US"/>
          </a:p>
        </p:txBody>
      </p:sp>
    </p:spTree>
    <p:extLst>
      <p:ext uri="{BB962C8B-B14F-4D97-AF65-F5344CB8AC3E}">
        <p14:creationId xmlns:p14="http://schemas.microsoft.com/office/powerpoint/2010/main" val="1771139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5844CF-6A41-493C-A888-7ECE2A3FFA32}" type="slidenum">
              <a:rPr lang="en-US" smtClean="0"/>
              <a:pPr/>
              <a:t>9</a:t>
            </a:fld>
            <a:endParaRPr lang="en-US"/>
          </a:p>
        </p:txBody>
      </p:sp>
    </p:spTree>
    <p:extLst>
      <p:ext uri="{BB962C8B-B14F-4D97-AF65-F5344CB8AC3E}">
        <p14:creationId xmlns:p14="http://schemas.microsoft.com/office/powerpoint/2010/main" val="251656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0167DED-8459-458E-956B-73719A06308F}"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31440366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67DED-8459-458E-956B-73719A06308F}"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318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67DED-8459-458E-956B-73719A06308F}"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25677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0167DED-8459-458E-956B-73719A06308F}"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3720655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0167DED-8459-458E-956B-73719A06308F}" type="datetimeFigureOut">
              <a:rPr lang="en-US" smtClean="0"/>
              <a:t>11/26/2017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173377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167DED-8459-458E-956B-73719A06308F}"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1300215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167DED-8459-458E-956B-73719A06308F}" type="datetimeFigureOut">
              <a:rPr lang="en-US" smtClean="0"/>
              <a:t>11/26/2017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3019537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0167DED-8459-458E-956B-73719A06308F}" type="datetimeFigureOut">
              <a:rPr lang="en-US" smtClean="0"/>
              <a:t>11/26/2017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3101118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167DED-8459-458E-956B-73719A06308F}" type="datetimeFigureOut">
              <a:rPr lang="en-US" smtClean="0"/>
              <a:t>11/26/2017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2410989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67DED-8459-458E-956B-73719A06308F}"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236569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0167DED-8459-458E-956B-73719A06308F}" type="datetimeFigureOut">
              <a:rPr lang="en-US" smtClean="0"/>
              <a:t>11/26/2017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E686D-8B97-4C77-8C43-8CCE077F60A3}" type="slidenum">
              <a:rPr lang="en-US" smtClean="0"/>
              <a:t>‹#›</a:t>
            </a:fld>
            <a:endParaRPr lang="en-US"/>
          </a:p>
        </p:txBody>
      </p:sp>
    </p:spTree>
    <p:extLst>
      <p:ext uri="{BB962C8B-B14F-4D97-AF65-F5344CB8AC3E}">
        <p14:creationId xmlns:p14="http://schemas.microsoft.com/office/powerpoint/2010/main" val="1349996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167DED-8459-458E-956B-73719A06308F}" type="datetimeFigureOut">
              <a:rPr lang="en-US" smtClean="0"/>
              <a:t>11/26/2017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9E686D-8B97-4C77-8C43-8CCE077F60A3}" type="slidenum">
              <a:rPr lang="en-US" smtClean="0"/>
              <a:t>‹#›</a:t>
            </a:fld>
            <a:endParaRPr lang="en-US"/>
          </a:p>
        </p:txBody>
      </p:sp>
    </p:spTree>
    <p:extLst>
      <p:ext uri="{BB962C8B-B14F-4D97-AF65-F5344CB8AC3E}">
        <p14:creationId xmlns:p14="http://schemas.microsoft.com/office/powerpoint/2010/main" val="8724682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Deltapapillomaviru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en.wikipedia.org/wiki/Epsilonpapillomavirus" TargetMode="External"/><Relationship Id="rId4" Type="http://schemas.openxmlformats.org/officeDocument/2006/relationships/hyperlink" Target="https://en.wikipedia.org/wiki/Xipapillomaviru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Deltapapillomavirus"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en.wikipedia.org/wiki/Epsilonpapillomavirus" TargetMode="External"/><Relationship Id="rId4" Type="http://schemas.openxmlformats.org/officeDocument/2006/relationships/hyperlink" Target="https://en.wikipedia.org/wiki/Xipapillomaviru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241" y="545690"/>
            <a:ext cx="5858593" cy="5928852"/>
          </a:xfrm>
          <a:prstGeom prst="rect">
            <a:avLst/>
          </a:prstGeom>
        </p:spPr>
      </p:pic>
    </p:spTree>
    <p:extLst>
      <p:ext uri="{BB962C8B-B14F-4D97-AF65-F5344CB8AC3E}">
        <p14:creationId xmlns:p14="http://schemas.microsoft.com/office/powerpoint/2010/main" val="2280050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87216" y="266596"/>
            <a:ext cx="8569568" cy="6324808"/>
          </a:xfrm>
          <a:prstGeom prst="rect">
            <a:avLst/>
          </a:prstGeom>
          <a:noFill/>
          <a:ln>
            <a:noFill/>
          </a:ln>
          <a:effectLst/>
        </p:spPr>
        <p:txBody>
          <a:bodyPr wrap="square" rtlCol="0">
            <a:spAutoFit/>
          </a:bodyPr>
          <a:lstStyle/>
          <a:p>
            <a:pPr algn="ctr">
              <a:lnSpc>
                <a:spcPct val="150000"/>
              </a:lnSpc>
            </a:pPr>
            <a:r>
              <a:rPr lang="en-US" sz="5400" b="1" dirty="0">
                <a:latin typeface="Times New Roman" panose="02020603050405020304" pitchFamily="18" charset="0"/>
                <a:cs typeface="Times New Roman" panose="02020603050405020304" pitchFamily="18" charset="0"/>
              </a:rPr>
              <a:t>Clinical signs</a:t>
            </a:r>
          </a:p>
          <a:p>
            <a:pPr marL="457200" indent="-457200" algn="just">
              <a:lnSpc>
                <a:spcPct val="150000"/>
              </a:lnSpc>
              <a:buFont typeface="Arial" panose="020B0604020202020204" pitchFamily="34" charset="0"/>
              <a:buChar char="•"/>
            </a:pPr>
            <a:r>
              <a:rPr lang="en-US" sz="3600" dirty="0">
                <a:solidFill>
                  <a:srgbClr val="7030A0"/>
                </a:solidFill>
                <a:latin typeface="Times New Roman" panose="02020603050405020304" pitchFamily="18" charset="0"/>
                <a:cs typeface="Times New Roman" panose="02020603050405020304" pitchFamily="18" charset="0"/>
              </a:rPr>
              <a:t>I.P</a:t>
            </a:r>
            <a:r>
              <a:rPr lang="en-US" sz="3600" dirty="0">
                <a:latin typeface="Times New Roman" panose="02020603050405020304" pitchFamily="18" charset="0"/>
                <a:cs typeface="Times New Roman" panose="02020603050405020304" pitchFamily="18" charset="0"/>
              </a:rPr>
              <a:t> from 3-8.w experimentally and more longer naturally. </a:t>
            </a:r>
          </a:p>
          <a:p>
            <a:pPr marL="457200" indent="-457200" algn="just">
              <a:lnSpc>
                <a:spcPct val="150000"/>
              </a:lnSpc>
              <a:buFont typeface="Arial" panose="020B0604020202020204" pitchFamily="34" charset="0"/>
              <a:buChar char="•"/>
            </a:pPr>
            <a:r>
              <a:rPr lang="en-US" sz="3600" dirty="0">
                <a:solidFill>
                  <a:srgbClr val="7030A0"/>
                </a:solidFill>
                <a:latin typeface="Times New Roman" panose="02020603050405020304" pitchFamily="18" charset="0"/>
                <a:cs typeface="Times New Roman" panose="02020603050405020304" pitchFamily="18" charset="0"/>
              </a:rPr>
              <a:t>Long course </a:t>
            </a:r>
            <a:r>
              <a:rPr lang="en-US" sz="3600" dirty="0">
                <a:latin typeface="Times New Roman" panose="02020603050405020304" pitchFamily="18" charset="0"/>
                <a:cs typeface="Times New Roman" panose="02020603050405020304" pitchFamily="18" charset="0"/>
              </a:rPr>
              <a:t>(3-18 m.), spontaneous recovery may be occurs after 1-8. m.</a:t>
            </a:r>
          </a:p>
          <a:p>
            <a:pPr marL="457200" indent="-457200" algn="just">
              <a:lnSpc>
                <a:spcPct val="150000"/>
              </a:lnSpc>
              <a:buFont typeface="Arial" panose="020B0604020202020204" pitchFamily="34" charset="0"/>
              <a:buChar char="•"/>
            </a:pPr>
            <a:r>
              <a:rPr lang="en-US" sz="3600" dirty="0">
                <a:solidFill>
                  <a:srgbClr val="7030A0"/>
                </a:solidFill>
                <a:latin typeface="Times New Roman" panose="02020603050405020304" pitchFamily="18" charset="0"/>
                <a:cs typeface="Times New Roman" panose="02020603050405020304" pitchFamily="18" charset="0"/>
              </a:rPr>
              <a:t>High </a:t>
            </a:r>
            <a:r>
              <a:rPr lang="en-US" sz="3600" dirty="0">
                <a:latin typeface="Times New Roman" panose="02020603050405020304" pitchFamily="18" charset="0"/>
                <a:cs typeface="Times New Roman" panose="02020603050405020304" pitchFamily="18" charset="0"/>
              </a:rPr>
              <a:t>morbidity rate (25%) and </a:t>
            </a:r>
            <a:r>
              <a:rPr lang="en-US" sz="3600" dirty="0">
                <a:solidFill>
                  <a:srgbClr val="7030A0"/>
                </a:solidFill>
                <a:latin typeface="Times New Roman" panose="02020603050405020304" pitchFamily="18" charset="0"/>
                <a:cs typeface="Times New Roman" panose="02020603050405020304" pitchFamily="18" charset="0"/>
              </a:rPr>
              <a:t>low </a:t>
            </a:r>
            <a:r>
              <a:rPr lang="en-US" sz="3600" dirty="0">
                <a:latin typeface="Times New Roman" panose="02020603050405020304" pitchFamily="18" charset="0"/>
                <a:cs typeface="Times New Roman" panose="02020603050405020304" pitchFamily="18" charset="0"/>
              </a:rPr>
              <a:t>mortality.</a:t>
            </a:r>
          </a:p>
        </p:txBody>
      </p:sp>
    </p:spTree>
    <p:extLst>
      <p:ext uri="{BB962C8B-B14F-4D97-AF65-F5344CB8AC3E}">
        <p14:creationId xmlns:p14="http://schemas.microsoft.com/office/powerpoint/2010/main" val="3154897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87571" y="519351"/>
            <a:ext cx="8569568" cy="5909310"/>
          </a:xfrm>
          <a:prstGeom prst="rect">
            <a:avLst/>
          </a:prstGeom>
          <a:noFill/>
          <a:ln>
            <a:noFill/>
          </a:ln>
          <a:effectLst/>
        </p:spPr>
        <p:txBody>
          <a:bodyPr wrap="square" rtlCol="0">
            <a:spAutoFit/>
          </a:bodyPr>
          <a:lstStyle/>
          <a:p>
            <a:pPr marL="457200" indent="-457200" algn="just">
              <a:lnSpc>
                <a:spcPct val="150000"/>
              </a:lnSpc>
              <a:buFont typeface="Arial" panose="020B0604020202020204" pitchFamily="34" charset="0"/>
              <a:buChar char="•"/>
            </a:pPr>
            <a:r>
              <a:rPr lang="en-US" sz="2800" b="1" dirty="0">
                <a:solidFill>
                  <a:srgbClr val="7030A0"/>
                </a:solidFill>
                <a:latin typeface="Times New Roman" panose="02020603050405020304" pitchFamily="18" charset="0"/>
                <a:cs typeface="Times New Roman" panose="02020603050405020304" pitchFamily="18" charset="0"/>
              </a:rPr>
              <a:t>Warts are solid outgrowths of epidermis: </a:t>
            </a:r>
            <a:r>
              <a:rPr lang="en-US" sz="2800" dirty="0">
                <a:latin typeface="Times New Roman" panose="02020603050405020304" pitchFamily="18" charset="0"/>
                <a:cs typeface="Times New Roman" panose="02020603050405020304" pitchFamily="18" charset="0"/>
              </a:rPr>
              <a:t>Pedunculated   or cauliflower's like warts, gray or white and present in different parts of the body.</a:t>
            </a:r>
          </a:p>
          <a:p>
            <a:pPr marL="457200" indent="-457200" algn="just">
              <a:lnSpc>
                <a:spcPct val="150000"/>
              </a:lnSpc>
              <a:buFont typeface="Arial" panose="020B0604020202020204" pitchFamily="34" charset="0"/>
              <a:buChar char="•"/>
            </a:pPr>
            <a:r>
              <a:rPr lang="en-US" sz="2800" b="1" dirty="0">
                <a:solidFill>
                  <a:srgbClr val="7030A0"/>
                </a:solidFill>
                <a:latin typeface="Times New Roman" panose="02020603050405020304" pitchFamily="18" charset="0"/>
                <a:cs typeface="Times New Roman" panose="02020603050405020304" pitchFamily="18" charset="0"/>
              </a:rPr>
              <a:t>In young cattle </a:t>
            </a:r>
            <a:r>
              <a:rPr lang="en-US" sz="2800" dirty="0">
                <a:latin typeface="Times New Roman" panose="02020603050405020304" pitchFamily="18" charset="0"/>
                <a:cs typeface="Times New Roman" panose="02020603050405020304" pitchFamily="18" charset="0"/>
              </a:rPr>
              <a:t>present on the head especially around eyes and on the neck and spread to other parts of the body.</a:t>
            </a:r>
          </a:p>
          <a:p>
            <a:pPr marL="457200" indent="-457200" algn="just">
              <a:lnSpc>
                <a:spcPct val="150000"/>
              </a:lnSpc>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On teats </a:t>
            </a:r>
            <a:r>
              <a:rPr lang="en-US" sz="2800" b="1" dirty="0">
                <a:solidFill>
                  <a:srgbClr val="7030A0"/>
                </a:solidFill>
                <a:latin typeface="Times New Roman" panose="02020603050405020304" pitchFamily="18" charset="0"/>
                <a:cs typeface="Times New Roman" panose="02020603050405020304" pitchFamily="18" charset="0"/>
              </a:rPr>
              <a:t>(teat warts) </a:t>
            </a:r>
            <a:r>
              <a:rPr lang="en-US" sz="2800" dirty="0">
                <a:latin typeface="Times New Roman" panose="02020603050405020304" pitchFamily="18" charset="0"/>
                <a:cs typeface="Times New Roman" panose="02020603050405020304" pitchFamily="18" charset="0"/>
              </a:rPr>
              <a:t>may be round or flat-round or as an enlarged rice grain, it </a:t>
            </a:r>
            <a:r>
              <a:rPr lang="en-US" sz="2800" dirty="0">
                <a:solidFill>
                  <a:srgbClr val="7030A0"/>
                </a:solidFill>
                <a:latin typeface="Times New Roman" panose="02020603050405020304" pitchFamily="18" charset="0"/>
                <a:cs typeface="Times New Roman" panose="02020603050405020304" pitchFamily="18" charset="0"/>
              </a:rPr>
              <a:t>usually multiple </a:t>
            </a:r>
            <a:r>
              <a:rPr lang="en-US" sz="2800" dirty="0">
                <a:latin typeface="Times New Roman" panose="02020603050405020304" pitchFamily="18" charset="0"/>
                <a:cs typeface="Times New Roman" panose="02020603050405020304" pitchFamily="18" charset="0"/>
              </a:rPr>
              <a:t>and of diameter up to 2 cm.</a:t>
            </a:r>
          </a:p>
        </p:txBody>
      </p:sp>
    </p:spTree>
    <p:extLst>
      <p:ext uri="{BB962C8B-B14F-4D97-AF65-F5344CB8AC3E}">
        <p14:creationId xmlns:p14="http://schemas.microsoft.com/office/powerpoint/2010/main" val="27414119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87216" y="1120676"/>
            <a:ext cx="8569568" cy="4616648"/>
          </a:xfrm>
          <a:prstGeom prst="rect">
            <a:avLst/>
          </a:prstGeom>
          <a:noFill/>
          <a:ln>
            <a:noFill/>
          </a:ln>
          <a:effectLst/>
        </p:spPr>
        <p:txBody>
          <a:bodyPr wrap="square" rtlCol="0">
            <a:spAutoFit/>
          </a:bodyPr>
          <a:lstStyle/>
          <a:p>
            <a:pPr marL="457200" indent="-457200" algn="just">
              <a:lnSpc>
                <a:spcPct val="150000"/>
              </a:lnSpc>
              <a:buFont typeface="Arial" panose="020B0604020202020204" pitchFamily="34" charset="0"/>
              <a:buChar char="•"/>
            </a:pPr>
            <a:r>
              <a:rPr lang="en-US" sz="2800" b="1" dirty="0">
                <a:solidFill>
                  <a:srgbClr val="7030A0"/>
                </a:solidFill>
                <a:latin typeface="Times New Roman" panose="02020603050405020304" pitchFamily="18" charset="0"/>
                <a:cs typeface="Times New Roman" panose="02020603050405020304" pitchFamily="18" charset="0"/>
              </a:rPr>
              <a:t>Genital warts: </a:t>
            </a:r>
            <a:r>
              <a:rPr lang="en-US" sz="2800" dirty="0">
                <a:latin typeface="Times New Roman" panose="02020603050405020304" pitchFamily="18" charset="0"/>
                <a:cs typeface="Times New Roman" panose="02020603050405020304" pitchFamily="18" charset="0"/>
              </a:rPr>
              <a:t>large size warts and bleed easily on the vulva and penis make matting is impracticable.</a:t>
            </a:r>
          </a:p>
          <a:p>
            <a:pPr marL="457200" indent="-457200" algn="just">
              <a:lnSpc>
                <a:spcPct val="150000"/>
              </a:lnSpc>
              <a:buFont typeface="Arial" panose="020B0604020202020204" pitchFamily="34" charset="0"/>
              <a:buChar char="•"/>
            </a:pPr>
            <a:r>
              <a:rPr lang="en-US" sz="2800" b="1" dirty="0" err="1">
                <a:solidFill>
                  <a:srgbClr val="7030A0"/>
                </a:solidFill>
                <a:latin typeface="Times New Roman" panose="02020603050405020304" pitchFamily="18" charset="0"/>
                <a:cs typeface="Times New Roman" panose="02020603050405020304" pitchFamily="18" charset="0"/>
              </a:rPr>
              <a:t>Interdigital</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fibropapilloma</a:t>
            </a:r>
            <a:r>
              <a:rPr lang="en-US" sz="2800" b="1" dirty="0">
                <a:solidFill>
                  <a:srgbClr val="7030A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round, flat and located in fleshy pad behind the pastern and above the heel bulbs (finger like projections with enlargement) these lesions are painful and animal may be recumbent and loss much of the condition occurs.</a:t>
            </a:r>
          </a:p>
        </p:txBody>
      </p:sp>
    </p:spTree>
    <p:extLst>
      <p:ext uri="{BB962C8B-B14F-4D97-AF65-F5344CB8AC3E}">
        <p14:creationId xmlns:p14="http://schemas.microsoft.com/office/powerpoint/2010/main" val="7092110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87571" y="824151"/>
            <a:ext cx="8569568" cy="5262979"/>
          </a:xfrm>
          <a:prstGeom prst="rect">
            <a:avLst/>
          </a:prstGeom>
          <a:noFill/>
          <a:ln>
            <a:noFill/>
          </a:ln>
          <a:effectLst/>
        </p:spPr>
        <p:txBody>
          <a:bodyPr wrap="square" rtlCol="0">
            <a:spAutoFit/>
          </a:bodyPr>
          <a:lstStyle/>
          <a:p>
            <a:pPr marL="457200" indent="-457200" algn="just">
              <a:lnSpc>
                <a:spcPct val="150000"/>
              </a:lnSpc>
              <a:buFont typeface="Arial" panose="020B0604020202020204" pitchFamily="34" charset="0"/>
              <a:buChar char="•"/>
            </a:pPr>
            <a:r>
              <a:rPr lang="en-US" sz="2800" b="1" dirty="0">
                <a:solidFill>
                  <a:srgbClr val="7030A0"/>
                </a:solidFill>
                <a:latin typeface="Times New Roman" panose="02020603050405020304" pitchFamily="18" charset="0"/>
                <a:cs typeface="Times New Roman" panose="02020603050405020304" pitchFamily="18" charset="0"/>
              </a:rPr>
              <a:t>Less common sites: </a:t>
            </a:r>
            <a:r>
              <a:rPr lang="en-US" sz="2800" dirty="0">
                <a:latin typeface="Times New Roman" panose="02020603050405020304" pitchFamily="18" charset="0"/>
                <a:cs typeface="Times New Roman" panose="02020603050405020304" pitchFamily="18" charset="0"/>
              </a:rPr>
              <a:t>urinary bladder, dorsal and lateral aspect of tongue, soft palate, oropharynx, esophagus, esophageal groove, rumen, and in the reticulum </a:t>
            </a:r>
            <a:r>
              <a:rPr lang="en-US" sz="2800" b="1" dirty="0">
                <a:solidFill>
                  <a:srgbClr val="7030A0"/>
                </a:solidFill>
                <a:latin typeface="Times New Roman" panose="02020603050405020304" pitchFamily="18" charset="0"/>
                <a:cs typeface="Times New Roman" panose="02020603050405020304" pitchFamily="18" charset="0"/>
              </a:rPr>
              <a:t>(chronic </a:t>
            </a:r>
            <a:r>
              <a:rPr lang="en-US" sz="2800" b="1" dirty="0" err="1">
                <a:solidFill>
                  <a:srgbClr val="7030A0"/>
                </a:solidFill>
                <a:latin typeface="Times New Roman" panose="02020603050405020304" pitchFamily="18" charset="0"/>
                <a:cs typeface="Times New Roman" panose="02020603050405020304" pitchFamily="18" charset="0"/>
              </a:rPr>
              <a:t>ruminal</a:t>
            </a:r>
            <a:r>
              <a:rPr lang="en-US" sz="2800" b="1" dirty="0">
                <a:solidFill>
                  <a:srgbClr val="7030A0"/>
                </a:solidFill>
                <a:latin typeface="Times New Roman" panose="02020603050405020304" pitchFamily="18" charset="0"/>
                <a:cs typeface="Times New Roman" panose="02020603050405020304" pitchFamily="18" charset="0"/>
              </a:rPr>
              <a:t> </a:t>
            </a:r>
            <a:r>
              <a:rPr lang="en-US" sz="2800" b="1" dirty="0" err="1">
                <a:solidFill>
                  <a:srgbClr val="7030A0"/>
                </a:solidFill>
                <a:latin typeface="Times New Roman" panose="02020603050405020304" pitchFamily="18" charset="0"/>
                <a:cs typeface="Times New Roman" panose="02020603050405020304" pitchFamily="18" charset="0"/>
              </a:rPr>
              <a:t>tympany</a:t>
            </a:r>
            <a:r>
              <a:rPr lang="en-US" sz="2800" b="1" dirty="0">
                <a:solidFill>
                  <a:srgbClr val="7030A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in small intestine with possible of direct transmission of papilloma to carcinoma. </a:t>
            </a:r>
          </a:p>
          <a:p>
            <a:pPr marL="457200" indent="-457200" algn="just">
              <a:lnSpc>
                <a:spcPct val="150000"/>
              </a:lnSpc>
              <a:buFont typeface="Arial" panose="020B0604020202020204" pitchFamily="34" charset="0"/>
              <a:buChar char="•"/>
            </a:pPr>
            <a:r>
              <a:rPr lang="en-US" sz="2800" b="1" dirty="0">
                <a:solidFill>
                  <a:srgbClr val="7030A0"/>
                </a:solidFill>
                <a:latin typeface="Times New Roman" panose="02020603050405020304" pitchFamily="18" charset="0"/>
                <a:cs typeface="Times New Roman" panose="02020603050405020304" pitchFamily="18" charset="0"/>
              </a:rPr>
              <a:t>Persistent of </a:t>
            </a:r>
            <a:r>
              <a:rPr lang="en-US" sz="2800" b="1" dirty="0" err="1">
                <a:solidFill>
                  <a:srgbClr val="7030A0"/>
                </a:solidFill>
                <a:latin typeface="Times New Roman" panose="02020603050405020304" pitchFamily="18" charset="0"/>
                <a:cs typeface="Times New Roman" panose="02020603050405020304" pitchFamily="18" charset="0"/>
              </a:rPr>
              <a:t>fibropapillomas</a:t>
            </a:r>
            <a:r>
              <a:rPr lang="en-US" sz="2800" b="1" dirty="0">
                <a:solidFill>
                  <a:srgbClr val="7030A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may be due to immunodeficiency in some animals.</a:t>
            </a:r>
          </a:p>
        </p:txBody>
      </p:sp>
    </p:spTree>
    <p:extLst>
      <p:ext uri="{BB962C8B-B14F-4D97-AF65-F5344CB8AC3E}">
        <p14:creationId xmlns:p14="http://schemas.microsoft.com/office/powerpoint/2010/main" val="3583861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AAE2C8-FF49-46AD-A8C5-CC54295F4E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84" y="241965"/>
            <a:ext cx="4172737" cy="3135414"/>
          </a:xfrm>
          <a:prstGeom prst="rect">
            <a:avLst/>
          </a:prstGeom>
        </p:spPr>
      </p:pic>
      <p:pic>
        <p:nvPicPr>
          <p:cNvPr id="5" name="Picture 4">
            <a:extLst>
              <a:ext uri="{FF2B5EF4-FFF2-40B4-BE49-F238E27FC236}">
                <a16:creationId xmlns:a16="http://schemas.microsoft.com/office/drawing/2014/main" id="{E5059C2F-1E13-4BA9-AFCF-EEBE1DE189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9399" y="3589848"/>
            <a:ext cx="4172737" cy="3135416"/>
          </a:xfrm>
          <a:prstGeom prst="rect">
            <a:avLst/>
          </a:prstGeom>
        </p:spPr>
      </p:pic>
      <p:pic>
        <p:nvPicPr>
          <p:cNvPr id="7" name="Picture 6">
            <a:extLst>
              <a:ext uri="{FF2B5EF4-FFF2-40B4-BE49-F238E27FC236}">
                <a16:creationId xmlns:a16="http://schemas.microsoft.com/office/drawing/2014/main" id="{412BAADB-C45B-44B1-8473-8C7F8EB0AD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9884" y="3589848"/>
            <a:ext cx="4172738" cy="3135416"/>
          </a:xfrm>
          <a:prstGeom prst="rect">
            <a:avLst/>
          </a:prstGeom>
        </p:spPr>
      </p:pic>
      <p:pic>
        <p:nvPicPr>
          <p:cNvPr id="9" name="Picture 8">
            <a:extLst>
              <a:ext uri="{FF2B5EF4-FFF2-40B4-BE49-F238E27FC236}">
                <a16:creationId xmlns:a16="http://schemas.microsoft.com/office/drawing/2014/main" id="{BAC90E39-3B1D-420F-8305-4D8F9522383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09399" y="241965"/>
            <a:ext cx="4172737" cy="3135415"/>
          </a:xfrm>
          <a:prstGeom prst="rect">
            <a:avLst/>
          </a:prstGeom>
        </p:spPr>
      </p:pic>
    </p:spTree>
    <p:extLst>
      <p:ext uri="{BB962C8B-B14F-4D97-AF65-F5344CB8AC3E}">
        <p14:creationId xmlns:p14="http://schemas.microsoft.com/office/powerpoint/2010/main" val="22938464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11017" y="140676"/>
            <a:ext cx="8569568" cy="1777603"/>
          </a:xfrm>
          <a:prstGeom prst="rect">
            <a:avLst/>
          </a:prstGeom>
          <a:noFill/>
          <a:ln>
            <a:noFill/>
          </a:ln>
          <a:effectLst/>
        </p:spPr>
        <p:txBody>
          <a:bodyPr wrap="square" rtlCol="0">
            <a:spAutoFit/>
          </a:bodyPr>
          <a:lstStyle/>
          <a:p>
            <a:pPr algn="ctr">
              <a:lnSpc>
                <a:spcPct val="150000"/>
              </a:lnSpc>
            </a:pPr>
            <a:r>
              <a:rPr lang="en-US" sz="4501" b="1" dirty="0">
                <a:latin typeface="Times New Roman" panose="02020603050405020304" pitchFamily="18" charset="0"/>
                <a:cs typeface="Times New Roman" panose="02020603050405020304" pitchFamily="18" charset="0"/>
              </a:rPr>
              <a:t>P/M lesions </a:t>
            </a:r>
          </a:p>
          <a:p>
            <a:pPr marL="457200" indent="-457200" algn="just">
              <a:lnSpc>
                <a:spcPct val="15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As described in the signs.</a:t>
            </a:r>
          </a:p>
        </p:txBody>
      </p:sp>
      <p:sp>
        <p:nvSpPr>
          <p:cNvPr id="4" name="TextBox 3"/>
          <p:cNvSpPr txBox="1"/>
          <p:nvPr/>
        </p:nvSpPr>
        <p:spPr>
          <a:xfrm>
            <a:off x="211017" y="1565779"/>
            <a:ext cx="8569568" cy="5009256"/>
          </a:xfrm>
          <a:prstGeom prst="rect">
            <a:avLst/>
          </a:prstGeom>
          <a:noFill/>
          <a:ln>
            <a:noFill/>
          </a:ln>
          <a:effectLst/>
        </p:spPr>
        <p:txBody>
          <a:bodyPr wrap="square" rtlCol="0">
            <a:spAutoFit/>
          </a:bodyPr>
          <a:lstStyle/>
          <a:p>
            <a:pPr algn="ctr">
              <a:lnSpc>
                <a:spcPct val="150000"/>
              </a:lnSpc>
            </a:pPr>
            <a:r>
              <a:rPr lang="en-US" sz="4501" b="1" dirty="0">
                <a:latin typeface="Times New Roman" panose="02020603050405020304" pitchFamily="18" charset="0"/>
                <a:cs typeface="Times New Roman" panose="02020603050405020304" pitchFamily="18" charset="0"/>
              </a:rPr>
              <a:t>Diagnosis</a:t>
            </a:r>
          </a:p>
          <a:p>
            <a:pPr algn="just">
              <a:lnSpc>
                <a:spcPct val="150000"/>
              </a:lnSpc>
            </a:pPr>
            <a:r>
              <a:rPr lang="en-US" sz="2800" b="1" dirty="0">
                <a:solidFill>
                  <a:srgbClr val="7030A0"/>
                </a:solidFill>
                <a:latin typeface="Times New Roman" panose="02020603050405020304" pitchFamily="18" charset="0"/>
                <a:cs typeface="Times New Roman" panose="02020603050405020304" pitchFamily="18" charset="0"/>
              </a:rPr>
              <a:t>1- Field diagnosis; </a:t>
            </a:r>
            <a:r>
              <a:rPr lang="en-US" sz="2800" dirty="0">
                <a:latin typeface="Times New Roman" panose="02020603050405020304" pitchFamily="18" charset="0"/>
                <a:cs typeface="Times New Roman" panose="02020603050405020304" pitchFamily="18" charset="0"/>
              </a:rPr>
              <a:t>depends on case history, clinical signs and P/M lesions.</a:t>
            </a:r>
          </a:p>
          <a:p>
            <a:pPr algn="just">
              <a:lnSpc>
                <a:spcPct val="150000"/>
              </a:lnSpc>
            </a:pPr>
            <a:r>
              <a:rPr lang="en-US" sz="2800" b="1" dirty="0">
                <a:solidFill>
                  <a:srgbClr val="7030A0"/>
                </a:solidFill>
                <a:latin typeface="Times New Roman" panose="02020603050405020304" pitchFamily="18" charset="0"/>
                <a:cs typeface="Times New Roman" panose="02020603050405020304" pitchFamily="18" charset="0"/>
              </a:rPr>
              <a:t>2. Lab. Diagnosis; </a:t>
            </a:r>
          </a:p>
          <a:p>
            <a:pPr marL="514350" indent="-514350" algn="just">
              <a:lnSpc>
                <a:spcPct val="150000"/>
              </a:lnSpc>
              <a:buAutoNum type="alphaUcPeriod"/>
            </a:pPr>
            <a:r>
              <a:rPr lang="en-US" sz="2800" b="1" dirty="0">
                <a:solidFill>
                  <a:srgbClr val="7030A0"/>
                </a:solidFill>
                <a:latin typeface="Times New Roman" panose="02020603050405020304" pitchFamily="18" charset="0"/>
                <a:cs typeface="Times New Roman" panose="02020603050405020304" pitchFamily="18" charset="0"/>
              </a:rPr>
              <a:t>Sample: </a:t>
            </a:r>
          </a:p>
          <a:p>
            <a:pPr marL="457200" indent="-457200" algn="just">
              <a:lnSpc>
                <a:spcPct val="150000"/>
              </a:lnSpc>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Biopsy of the lesions, slices from warts, whole blood and paired serum samples .</a:t>
            </a:r>
          </a:p>
        </p:txBody>
      </p:sp>
    </p:spTree>
    <p:extLst>
      <p:ext uri="{BB962C8B-B14F-4D97-AF65-F5344CB8AC3E}">
        <p14:creationId xmlns:p14="http://schemas.microsoft.com/office/powerpoint/2010/main" val="32081345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93786" y="302359"/>
            <a:ext cx="8956428" cy="6555641"/>
          </a:xfrm>
          <a:prstGeom prst="rect">
            <a:avLst/>
          </a:prstGeom>
          <a:noFill/>
          <a:ln>
            <a:noFill/>
          </a:ln>
          <a:effectLst/>
        </p:spPr>
        <p:txBody>
          <a:bodyPr wrap="square" rtlCol="0">
            <a:spAutoFit/>
          </a:bodyPr>
          <a:lstStyle/>
          <a:p>
            <a:pPr marL="514350" indent="-514350" algn="just">
              <a:lnSpc>
                <a:spcPct val="150000"/>
              </a:lnSpc>
              <a:buAutoNum type="alphaUcPeriod" startAt="2"/>
            </a:pPr>
            <a:r>
              <a:rPr lang="en-US" sz="2800" b="1" dirty="0">
                <a:solidFill>
                  <a:srgbClr val="7030A0"/>
                </a:solidFill>
                <a:latin typeface="Times New Roman" panose="02020603050405020304" pitchFamily="18" charset="0"/>
                <a:cs typeface="Times New Roman" panose="02020603050405020304" pitchFamily="18" charset="0"/>
              </a:rPr>
              <a:t>Laboratory procedures: </a:t>
            </a:r>
          </a:p>
          <a:p>
            <a:pPr marL="514350" lvl="0" indent="-514350" algn="just">
              <a:lnSpc>
                <a:spcPct val="150000"/>
              </a:lnSpc>
              <a:buFont typeface="+mj-lt"/>
              <a:buAutoNum type="arabicPeriod"/>
            </a:pPr>
            <a:r>
              <a:rPr lang="en-US" sz="2800" dirty="0">
                <a:latin typeface="Times New Roman" panose="02020603050405020304" pitchFamily="18" charset="0"/>
                <a:cs typeface="Times New Roman" panose="02020603050405020304" pitchFamily="18" charset="0"/>
              </a:rPr>
              <a:t>Detection of the virus in cell cultures.</a:t>
            </a:r>
          </a:p>
          <a:p>
            <a:pPr marL="514350" lvl="0" indent="-514350" algn="just">
              <a:lnSpc>
                <a:spcPct val="150000"/>
              </a:lnSpc>
              <a:buFont typeface="+mj-lt"/>
              <a:buAutoNum type="arabicPeriod"/>
            </a:pPr>
            <a:r>
              <a:rPr lang="en-US" sz="2800" dirty="0">
                <a:latin typeface="Times New Roman" panose="02020603050405020304" pitchFamily="18" charset="0"/>
                <a:cs typeface="Times New Roman" panose="02020603050405020304" pitchFamily="18" charset="0"/>
              </a:rPr>
              <a:t>EM images of the wart suspensions indicated a small non-enveloped virus 60 nm diameter.</a:t>
            </a:r>
          </a:p>
          <a:p>
            <a:pPr marL="514350" lvl="0" indent="-514350" algn="just">
              <a:lnSpc>
                <a:spcPct val="150000"/>
              </a:lnSpc>
              <a:buFont typeface="+mj-lt"/>
              <a:buAutoNum type="arabicPeriod"/>
            </a:pPr>
            <a:r>
              <a:rPr lang="en-US" sz="2800" dirty="0" err="1">
                <a:latin typeface="Times New Roman" panose="02020603050405020304" pitchFamily="18" charset="0"/>
                <a:cs typeface="Times New Roman" panose="02020603050405020304" pitchFamily="18" charset="0"/>
              </a:rPr>
              <a:t>Histopathological</a:t>
            </a:r>
            <a:r>
              <a:rPr lang="en-US" sz="2800" dirty="0">
                <a:latin typeface="Times New Roman" panose="02020603050405020304" pitchFamily="18" charset="0"/>
                <a:cs typeface="Times New Roman" panose="02020603050405020304" pitchFamily="18" charset="0"/>
              </a:rPr>
              <a:t> findings </a:t>
            </a:r>
          </a:p>
          <a:p>
            <a:pPr marL="457200" indent="-457200"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Marked hyperkeratosis &amp; </a:t>
            </a:r>
            <a:r>
              <a:rPr lang="en-US" sz="2800" dirty="0" err="1">
                <a:latin typeface="Times New Roman" panose="02020603050405020304" pitchFamily="18" charset="0"/>
                <a:cs typeface="Times New Roman" panose="02020603050405020304" pitchFamily="18" charset="0"/>
              </a:rPr>
              <a:t>papillate</a:t>
            </a:r>
            <a:r>
              <a:rPr lang="en-US" sz="2800" dirty="0">
                <a:latin typeface="Times New Roman" panose="02020603050405020304" pitchFamily="18" charset="0"/>
                <a:cs typeface="Times New Roman" panose="02020603050405020304" pitchFamily="18" charset="0"/>
              </a:rPr>
              <a:t> epidermal hyperplasia</a:t>
            </a:r>
          </a:p>
          <a:p>
            <a:pPr marL="457200" lvl="0" indent="-457200"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Long, thick, hair-like </a:t>
            </a:r>
            <a:r>
              <a:rPr lang="en-US" sz="2800" dirty="0" err="1">
                <a:latin typeface="Times New Roman" panose="02020603050405020304" pitchFamily="18" charset="0"/>
                <a:cs typeface="Times New Roman" panose="02020603050405020304" pitchFamily="18" charset="0"/>
              </a:rPr>
              <a:t>cornified</a:t>
            </a:r>
            <a:r>
              <a:rPr lang="en-US" sz="2800" dirty="0">
                <a:latin typeface="Times New Roman" panose="02020603050405020304" pitchFamily="18" charset="0"/>
                <a:cs typeface="Times New Roman" panose="02020603050405020304" pitchFamily="18" charset="0"/>
              </a:rPr>
              <a:t> surface projections </a:t>
            </a:r>
          </a:p>
          <a:p>
            <a:pPr marL="457200" lvl="0" indent="-457200"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Patchy areas of erosion ulceration, and neutrophil infiltration.</a:t>
            </a:r>
          </a:p>
          <a:p>
            <a:pPr marL="514350" indent="-514350" algn="just">
              <a:lnSpc>
                <a:spcPct val="150000"/>
              </a:lnSpc>
              <a:buFont typeface="+mj-lt"/>
              <a:buAutoNum type="arabicPeriod" startAt="4"/>
            </a:pPr>
            <a:r>
              <a:rPr lang="en-US" sz="2800" dirty="0">
                <a:latin typeface="Times New Roman" panose="02020603050405020304" pitchFamily="18" charset="0"/>
                <a:cs typeface="Times New Roman" panose="02020603050405020304" pitchFamily="18" charset="0"/>
              </a:rPr>
              <a:t>Serological tests as ELISA</a:t>
            </a:r>
          </a:p>
        </p:txBody>
      </p:sp>
    </p:spTree>
    <p:extLst>
      <p:ext uri="{BB962C8B-B14F-4D97-AF65-F5344CB8AC3E}">
        <p14:creationId xmlns:p14="http://schemas.microsoft.com/office/powerpoint/2010/main" val="25882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87216" y="924372"/>
            <a:ext cx="8569568" cy="5009256"/>
          </a:xfrm>
          <a:prstGeom prst="rect">
            <a:avLst/>
          </a:prstGeom>
          <a:noFill/>
          <a:ln>
            <a:noFill/>
          </a:ln>
          <a:effectLst/>
        </p:spPr>
        <p:txBody>
          <a:bodyPr wrap="square" rtlCol="0">
            <a:spAutoFit/>
          </a:bodyPr>
          <a:lstStyle/>
          <a:p>
            <a:pPr algn="ctr">
              <a:lnSpc>
                <a:spcPct val="150000"/>
              </a:lnSpc>
            </a:pPr>
            <a:r>
              <a:rPr lang="en-US" sz="4501" b="1" dirty="0">
                <a:latin typeface="Times New Roman" panose="02020603050405020304" pitchFamily="18" charset="0"/>
                <a:cs typeface="Times New Roman" panose="02020603050405020304" pitchFamily="18" charset="0"/>
              </a:rPr>
              <a:t>Differential Diagnosis</a:t>
            </a:r>
          </a:p>
          <a:p>
            <a:pPr marL="514350" indent="-514350" algn="just">
              <a:lnSpc>
                <a:spcPct val="150000"/>
              </a:lnSpc>
              <a:buFont typeface="+mj-lt"/>
              <a:buAutoNum type="arabicPeriod"/>
            </a:pPr>
            <a:r>
              <a:rPr lang="en-US" sz="2800" b="1" dirty="0">
                <a:solidFill>
                  <a:srgbClr val="7030A0"/>
                </a:solidFill>
                <a:latin typeface="Times New Roman" panose="02020603050405020304" pitchFamily="18" charset="0"/>
                <a:cs typeface="Times New Roman" panose="02020603050405020304" pitchFamily="18" charset="0"/>
              </a:rPr>
              <a:t>Atypical </a:t>
            </a:r>
            <a:r>
              <a:rPr lang="en-US" sz="2800" b="1" dirty="0" err="1">
                <a:solidFill>
                  <a:srgbClr val="7030A0"/>
                </a:solidFill>
                <a:latin typeface="Times New Roman" panose="02020603050405020304" pitchFamily="18" charset="0"/>
                <a:cs typeface="Times New Roman" panose="02020603050405020304" pitchFamily="18" charset="0"/>
              </a:rPr>
              <a:t>papillomas</a:t>
            </a:r>
            <a:r>
              <a:rPr lang="en-US" sz="2800" b="1" dirty="0">
                <a:solidFill>
                  <a:srgbClr val="7030A0"/>
                </a:solidFill>
                <a:latin typeface="Times New Roman" panose="02020603050405020304" pitchFamily="18" charset="0"/>
                <a:cs typeface="Times New Roman" panose="02020603050405020304" pitchFamily="18" charset="0"/>
              </a:rPr>
              <a:t> of cattle:</a:t>
            </a:r>
          </a:p>
          <a:p>
            <a:pPr marL="514350" indent="-514350" algn="just">
              <a:lnSpc>
                <a:spcPct val="150000"/>
              </a:lnSpc>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It</a:t>
            </a:r>
            <a:r>
              <a:rPr lang="en-US" sz="2800" b="1" dirty="0">
                <a:solidFill>
                  <a:srgbClr val="7030A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affects all ages </a:t>
            </a:r>
          </a:p>
          <a:p>
            <a:pPr marL="514350" indent="-514350" algn="just">
              <a:lnSpc>
                <a:spcPct val="150000"/>
              </a:lnSpc>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lesions persist for long period</a:t>
            </a:r>
          </a:p>
          <a:p>
            <a:pPr marL="514350" indent="-514350" algn="just">
              <a:lnSpc>
                <a:spcPct val="150000"/>
              </a:lnSpc>
              <a:buFont typeface="Courier New" panose="02070309020205020404" pitchFamily="49" charset="0"/>
              <a:buChar char="o"/>
            </a:pPr>
            <a:r>
              <a:rPr lang="en-US" sz="2800" dirty="0">
                <a:latin typeface="Times New Roman" panose="02020603050405020304" pitchFamily="18" charset="0"/>
                <a:cs typeface="Times New Roman" panose="02020603050405020304" pitchFamily="18" charset="0"/>
              </a:rPr>
              <a:t>Discrete, low, flat &amp; circular and often coalesce with each other to form large masses.</a:t>
            </a:r>
          </a:p>
          <a:p>
            <a:pPr algn="just">
              <a:lnSpc>
                <a:spcPct val="150000"/>
              </a:lnSpc>
            </a:pPr>
            <a:r>
              <a:rPr lang="en-US" sz="2800" b="1" dirty="0">
                <a:solidFill>
                  <a:srgbClr val="7030A0"/>
                </a:solidFill>
                <a:latin typeface="Times New Roman" panose="02020603050405020304" pitchFamily="18" charset="0"/>
                <a:cs typeface="Times New Roman" panose="02020603050405020304" pitchFamily="18" charset="0"/>
              </a:rPr>
              <a:t>2.  Ring worms and lumpy skin disease </a:t>
            </a:r>
          </a:p>
        </p:txBody>
      </p:sp>
    </p:spTree>
    <p:extLst>
      <p:ext uri="{BB962C8B-B14F-4D97-AF65-F5344CB8AC3E}">
        <p14:creationId xmlns:p14="http://schemas.microsoft.com/office/powerpoint/2010/main" val="3899210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75847" y="574431"/>
            <a:ext cx="8757137" cy="5655587"/>
          </a:xfrm>
          <a:prstGeom prst="rect">
            <a:avLst/>
          </a:prstGeom>
          <a:noFill/>
          <a:ln>
            <a:noFill/>
          </a:ln>
          <a:effectLst/>
        </p:spPr>
        <p:txBody>
          <a:bodyPr wrap="square" rtlCol="0">
            <a:spAutoFit/>
          </a:bodyPr>
          <a:lstStyle/>
          <a:p>
            <a:pPr algn="ctr">
              <a:lnSpc>
                <a:spcPct val="150000"/>
              </a:lnSpc>
            </a:pPr>
            <a:r>
              <a:rPr lang="en-US" sz="4501" b="1" dirty="0">
                <a:latin typeface="Times New Roman" panose="02020603050405020304" pitchFamily="18" charset="0"/>
                <a:cs typeface="Times New Roman" panose="02020603050405020304" pitchFamily="18" charset="0"/>
              </a:rPr>
              <a:t>Treatment</a:t>
            </a:r>
          </a:p>
          <a:p>
            <a:pPr marL="514350" indent="-514350" algn="just">
              <a:lnSpc>
                <a:spcPct val="150000"/>
              </a:lnSpc>
              <a:buFont typeface="Wingdings" panose="05000000000000000000" pitchFamily="2" charset="2"/>
              <a:buChar char="Ø"/>
            </a:pPr>
            <a:r>
              <a:rPr lang="en-US" sz="2800" b="1" dirty="0">
                <a:solidFill>
                  <a:srgbClr val="0070C0"/>
                </a:solidFill>
                <a:latin typeface="Times New Roman" panose="02020603050405020304" pitchFamily="18" charset="0"/>
                <a:cs typeface="Times New Roman" panose="02020603050405020304" pitchFamily="18" charset="0"/>
              </a:rPr>
              <a:t>Removal of the warts </a:t>
            </a:r>
            <a:r>
              <a:rPr lang="en-US" sz="2800" dirty="0">
                <a:latin typeface="Times New Roman" panose="02020603050405020304" pitchFamily="18" charset="0"/>
                <a:cs typeface="Times New Roman" panose="02020603050405020304" pitchFamily="18" charset="0"/>
              </a:rPr>
              <a:t>by traction, legation or surgically but may lead to recurrence.</a:t>
            </a:r>
          </a:p>
          <a:p>
            <a:pPr marL="514350" indent="-514350" algn="just">
              <a:lnSpc>
                <a:spcPct val="150000"/>
              </a:lnSpc>
              <a:buFont typeface="Wingdings" panose="05000000000000000000" pitchFamily="2" charset="2"/>
              <a:buChar char="Ø"/>
            </a:pPr>
            <a:r>
              <a:rPr lang="en-US" sz="2800" b="1" dirty="0">
                <a:solidFill>
                  <a:srgbClr val="0070C0"/>
                </a:solidFill>
                <a:latin typeface="Times New Roman" panose="02020603050405020304" pitchFamily="18" charset="0"/>
                <a:cs typeface="Times New Roman" panose="02020603050405020304" pitchFamily="18" charset="0"/>
              </a:rPr>
              <a:t>Topical treatments by cauterization </a:t>
            </a:r>
            <a:r>
              <a:rPr lang="en-US" sz="2800" dirty="0">
                <a:latin typeface="Times New Roman" panose="02020603050405020304" pitchFamily="18" charset="0"/>
                <a:cs typeface="Times New Roman" panose="02020603050405020304" pitchFamily="18" charset="0"/>
              </a:rPr>
              <a:t>with </a:t>
            </a:r>
            <a:r>
              <a:rPr lang="en-US" sz="2800" dirty="0" err="1">
                <a:latin typeface="Times New Roman" panose="02020603050405020304" pitchFamily="18" charset="0"/>
                <a:cs typeface="Times New Roman" panose="02020603050405020304" pitchFamily="18" charset="0"/>
              </a:rPr>
              <a:t>trichloro</a:t>
            </a:r>
            <a:r>
              <a:rPr lang="en-US" sz="2800" dirty="0">
                <a:latin typeface="Times New Roman" panose="02020603050405020304" pitchFamily="18" charset="0"/>
                <a:cs typeface="Times New Roman" panose="02020603050405020304" pitchFamily="18" charset="0"/>
              </a:rPr>
              <a:t>-acetic acid or 20% tincture of salicylic acid and surrounded skin is protected using petroleum jelly.</a:t>
            </a:r>
          </a:p>
          <a:p>
            <a:pPr marL="514350" indent="-514350" algn="just">
              <a:lnSpc>
                <a:spcPct val="150000"/>
              </a:lnSpc>
              <a:buFont typeface="Wingdings" panose="05000000000000000000" pitchFamily="2" charset="2"/>
              <a:buChar char="Ø"/>
            </a:pPr>
            <a:r>
              <a:rPr lang="en-US" sz="2800" b="1" dirty="0" err="1">
                <a:solidFill>
                  <a:srgbClr val="0070C0"/>
                </a:solidFill>
                <a:latin typeface="Times New Roman" panose="02020603050405020304" pitchFamily="18" charset="0"/>
                <a:cs typeface="Times New Roman" panose="02020603050405020304" pitchFamily="18" charset="0"/>
              </a:rPr>
              <a:t>Ivermectin</a:t>
            </a:r>
            <a:r>
              <a:rPr lang="en-US" sz="2800" dirty="0">
                <a:latin typeface="Times New Roman" panose="02020603050405020304" pitchFamily="18" charset="0"/>
                <a:cs typeface="Times New Roman" panose="02020603050405020304" pitchFamily="18" charset="0"/>
              </a:rPr>
              <a:t> is an effective treatment for bovine cutaneous </a:t>
            </a:r>
            <a:r>
              <a:rPr lang="en-US" sz="2800" dirty="0" err="1">
                <a:latin typeface="Times New Roman" panose="02020603050405020304" pitchFamily="18" charset="0"/>
                <a:cs typeface="Times New Roman" panose="02020603050405020304" pitchFamily="18" charset="0"/>
              </a:rPr>
              <a:t>papillomatosis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5565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93431" y="258901"/>
            <a:ext cx="8757137" cy="6340197"/>
          </a:xfrm>
          <a:prstGeom prst="rect">
            <a:avLst/>
          </a:prstGeom>
          <a:noFill/>
          <a:ln>
            <a:noFill/>
          </a:ln>
          <a:effectLst/>
        </p:spPr>
        <p:txBody>
          <a:bodyPr wrap="square" rtlCol="0">
            <a:spAutoFit/>
          </a:bodyPr>
          <a:lstStyle/>
          <a:p>
            <a:pPr algn="ctr">
              <a:lnSpc>
                <a:spcPct val="150000"/>
              </a:lnSpc>
            </a:pPr>
            <a:r>
              <a:rPr lang="en-US" sz="4800" b="1" dirty="0">
                <a:latin typeface="Times New Roman" panose="02020603050405020304" pitchFamily="18" charset="0"/>
                <a:cs typeface="Times New Roman" panose="02020603050405020304" pitchFamily="18" charset="0"/>
              </a:rPr>
              <a:t>Control &amp; vaccination</a:t>
            </a:r>
          </a:p>
          <a:p>
            <a:pPr algn="ctr">
              <a:lnSpc>
                <a:spcPct val="150000"/>
              </a:lnSpc>
            </a:pPr>
            <a:r>
              <a:rPr lang="en-US" sz="3600" b="1" dirty="0">
                <a:latin typeface="Times New Roman" panose="02020603050405020304" pitchFamily="18" charset="0"/>
                <a:cs typeface="Times New Roman" panose="02020603050405020304" pitchFamily="18" charset="0"/>
              </a:rPr>
              <a:t>Control</a:t>
            </a:r>
            <a:endParaRPr lang="en-US" sz="4800" b="1" dirty="0">
              <a:latin typeface="Times New Roman" panose="02020603050405020304" pitchFamily="18" charset="0"/>
              <a:cs typeface="Times New Roman" panose="02020603050405020304" pitchFamily="18" charset="0"/>
            </a:endParaRPr>
          </a:p>
          <a:p>
            <a:pPr marL="342900" indent="-342900" algn="just">
              <a:lnSpc>
                <a:spcPct val="200000"/>
              </a:lnSpc>
              <a:buFont typeface="Wingdings" panose="05000000000000000000" pitchFamily="2" charset="2"/>
              <a:buChar char="v"/>
            </a:pPr>
            <a:r>
              <a:rPr lang="en-US" sz="3200" b="1" dirty="0">
                <a:solidFill>
                  <a:srgbClr val="7030A0"/>
                </a:solidFill>
                <a:latin typeface="Times New Roman" panose="02020603050405020304" pitchFamily="18" charset="0"/>
                <a:cs typeface="Times New Roman" panose="02020603050405020304" pitchFamily="18" charset="0"/>
              </a:rPr>
              <a:t>Prevent contact between infected and normal animal.</a:t>
            </a:r>
          </a:p>
          <a:p>
            <a:pPr marL="342900" indent="-342900" algn="just">
              <a:lnSpc>
                <a:spcPct val="200000"/>
              </a:lnSpc>
              <a:buFont typeface="Wingdings" panose="05000000000000000000" pitchFamily="2" charset="2"/>
              <a:buChar char="v"/>
            </a:pPr>
            <a:r>
              <a:rPr lang="en-US" sz="3200" b="1" dirty="0">
                <a:latin typeface="Times New Roman" panose="02020603050405020304" pitchFamily="18" charset="0"/>
                <a:cs typeface="Times New Roman" panose="02020603050405020304" pitchFamily="18" charset="0"/>
              </a:rPr>
              <a:t>Insect control.</a:t>
            </a:r>
          </a:p>
          <a:p>
            <a:pPr marL="342900" indent="-342900" algn="just">
              <a:lnSpc>
                <a:spcPct val="200000"/>
              </a:lnSpc>
              <a:buFont typeface="Wingdings" panose="05000000000000000000" pitchFamily="2" charset="2"/>
              <a:buChar char="v"/>
            </a:pPr>
            <a:r>
              <a:rPr lang="en-US" sz="3200" b="1" dirty="0">
                <a:latin typeface="Times New Roman" panose="02020603050405020304" pitchFamily="18" charset="0"/>
                <a:cs typeface="Times New Roman" panose="02020603050405020304" pitchFamily="18" charset="0"/>
              </a:rPr>
              <a:t>Disinfection of any insidious wound.</a:t>
            </a:r>
          </a:p>
          <a:p>
            <a:r>
              <a:rPr lang="en-US" sz="2800" dirty="0"/>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94833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870410" y="1059056"/>
            <a:ext cx="7403180" cy="4739887"/>
          </a:xfrm>
          <a:prstGeom prst="rect">
            <a:avLst/>
          </a:prstGeom>
          <a:noFill/>
          <a:ln>
            <a:noFill/>
          </a:ln>
          <a:effectLst/>
        </p:spPr>
        <p:txBody>
          <a:bodyPr wrap="square" rtlCol="0">
            <a:spAutoFit/>
          </a:bodyPr>
          <a:lstStyle/>
          <a:p>
            <a:pPr algn="ctr"/>
            <a:endParaRPr lang="en-US" sz="2701" b="1" dirty="0">
              <a:latin typeface="Times New Roman" panose="02020603050405020304" pitchFamily="18" charset="0"/>
              <a:cs typeface="Times New Roman" panose="02020603050405020304" pitchFamily="18" charset="0"/>
            </a:endParaRPr>
          </a:p>
          <a:p>
            <a:pPr algn="ctr">
              <a:lnSpc>
                <a:spcPct val="150000"/>
              </a:lnSpc>
            </a:pPr>
            <a:r>
              <a:rPr lang="en-US" sz="4800" dirty="0"/>
              <a:t> </a:t>
            </a:r>
            <a:r>
              <a:rPr lang="en-US" sz="5400" b="1" dirty="0" err="1">
                <a:latin typeface="Times New Roman" panose="02020603050405020304" pitchFamily="18" charset="0"/>
                <a:cs typeface="Times New Roman" panose="02020603050405020304" pitchFamily="18" charset="0"/>
              </a:rPr>
              <a:t>Papillomatosis</a:t>
            </a:r>
            <a:r>
              <a:rPr lang="en-US" sz="5400" b="1" dirty="0">
                <a:latin typeface="Times New Roman" panose="02020603050405020304" pitchFamily="18" charset="0"/>
                <a:cs typeface="Times New Roman" panose="02020603050405020304" pitchFamily="18" charset="0"/>
              </a:rPr>
              <a:t> (Warts)</a:t>
            </a:r>
          </a:p>
          <a:p>
            <a:pPr algn="ctr"/>
            <a:endParaRPr lang="en-US" sz="3600" baseline="30000" dirty="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algn="ctr"/>
            <a:r>
              <a:rPr lang="en-US" sz="7200" b="1" baseline="30000" dirty="0">
                <a:latin typeface="Times New Roman" panose="02020603050405020304" pitchFamily="18" charset="0"/>
                <a:cs typeface="Times New Roman" panose="02020603050405020304" pitchFamily="18" charset="0"/>
              </a:rPr>
              <a:t>By</a:t>
            </a:r>
            <a:endParaRPr lang="en-US" sz="4400" b="1" baseline="30000" dirty="0">
              <a:latin typeface="Times New Roman" panose="02020603050405020304" pitchFamily="18" charset="0"/>
              <a:cs typeface="Times New Roman" panose="02020603050405020304" pitchFamily="18" charset="0"/>
            </a:endParaRPr>
          </a:p>
          <a:p>
            <a:pPr algn="ctr"/>
            <a:endParaRPr lang="en-US" sz="2400" baseline="30000" dirty="0">
              <a:latin typeface="Times New Roman" panose="02020603050405020304" pitchFamily="18" charset="0"/>
              <a:cs typeface="Times New Roman" panose="02020603050405020304" pitchFamily="18" charset="0"/>
            </a:endParaRPr>
          </a:p>
          <a:p>
            <a:pPr algn="ctr"/>
            <a:r>
              <a:rPr lang="en-US" sz="5400" b="1" dirty="0" err="1">
                <a:latin typeface="Times New Roman" panose="02020603050405020304" pitchFamily="18" charset="0"/>
                <a:cs typeface="Times New Roman" panose="02020603050405020304" pitchFamily="18" charset="0"/>
              </a:rPr>
              <a:t>Dr</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Marawan</a:t>
            </a:r>
            <a:r>
              <a:rPr lang="en-US" sz="5400" b="1" dirty="0">
                <a:latin typeface="Times New Roman" panose="02020603050405020304" pitchFamily="18" charset="0"/>
                <a:cs typeface="Times New Roman" panose="02020603050405020304" pitchFamily="18" charset="0"/>
              </a:rPr>
              <a:t> </a:t>
            </a:r>
            <a:r>
              <a:rPr lang="en-US" sz="5400" b="1" dirty="0" err="1">
                <a:latin typeface="Times New Roman" panose="02020603050405020304" pitchFamily="18" charset="0"/>
                <a:cs typeface="Times New Roman" panose="02020603050405020304" pitchFamily="18" charset="0"/>
              </a:rPr>
              <a:t>Elfky</a:t>
            </a:r>
            <a:endParaRPr lang="en-US" sz="5400" b="1" dirty="0">
              <a:latin typeface="Times New Roman" panose="02020603050405020304" pitchFamily="18" charset="0"/>
              <a:cs typeface="Times New Roman" panose="02020603050405020304" pitchFamily="18" charset="0"/>
            </a:endParaRPr>
          </a:p>
          <a:p>
            <a:pPr algn="ctr"/>
            <a:endParaRPr lang="en-US" baseline="30000" dirty="0">
              <a:latin typeface="Times New Roman" panose="02020603050405020304" pitchFamily="18" charset="0"/>
              <a:cs typeface="Times New Roman" panose="02020603050405020304" pitchFamily="18" charset="0"/>
            </a:endParaRPr>
          </a:p>
          <a:p>
            <a:pPr algn="ctr"/>
            <a:endParaRPr lang="en-US" baseline="30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80639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193431" y="-64264"/>
            <a:ext cx="8757137" cy="6986528"/>
          </a:xfrm>
          <a:prstGeom prst="rect">
            <a:avLst/>
          </a:prstGeom>
          <a:noFill/>
          <a:ln>
            <a:noFill/>
          </a:ln>
          <a:effectLst/>
        </p:spPr>
        <p:txBody>
          <a:bodyPr wrap="square" rtlCol="0">
            <a:spAutoFit/>
          </a:bodyPr>
          <a:lstStyle/>
          <a:p>
            <a:pPr marL="514350" lvl="0" indent="-514350" algn="just">
              <a:lnSpc>
                <a:spcPct val="200000"/>
              </a:lnSpc>
              <a:buFont typeface="+mj-lt"/>
              <a:buAutoNum type="arabicPeriod"/>
            </a:pPr>
            <a:r>
              <a:rPr lang="en-US" sz="2800" b="1" dirty="0">
                <a:solidFill>
                  <a:srgbClr val="7030A0"/>
                </a:solidFill>
                <a:latin typeface="Times New Roman" panose="02020603050405020304" pitchFamily="18" charset="0"/>
                <a:cs typeface="Times New Roman" panose="02020603050405020304" pitchFamily="18" charset="0"/>
              </a:rPr>
              <a:t>Prophylactic vaccination</a:t>
            </a:r>
            <a:r>
              <a:rPr lang="en-US" sz="2800" dirty="0">
                <a:solidFill>
                  <a:srgbClr val="7030A0"/>
                </a:solidFill>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(of wart-free animals) with inactivated vaccine to calves as early as 4–6 weeks.</a:t>
            </a:r>
          </a:p>
          <a:p>
            <a:pPr marL="457200" lvl="0" indent="-457200" algn="just">
              <a:lnSpc>
                <a:spcPct val="200000"/>
              </a:lnSpc>
              <a:buFont typeface="+mj-lt"/>
              <a:buAutoNum type="arabicPeriod"/>
            </a:pPr>
            <a:r>
              <a:rPr lang="en-US" sz="2800" b="1" dirty="0">
                <a:solidFill>
                  <a:srgbClr val="7030A0"/>
                </a:solidFill>
                <a:latin typeface="Times New Roman" panose="02020603050405020304" pitchFamily="18" charset="0"/>
                <a:cs typeface="Times New Roman" panose="02020603050405020304" pitchFamily="18" charset="0"/>
              </a:rPr>
              <a:t>Therapeutic vaccination </a:t>
            </a:r>
            <a:r>
              <a:rPr lang="en-US" sz="2800" dirty="0">
                <a:latin typeface="Times New Roman" panose="02020603050405020304" pitchFamily="18" charset="0"/>
                <a:cs typeface="Times New Roman" panose="02020603050405020304" pitchFamily="18" charset="0"/>
              </a:rPr>
              <a:t>(of warts-existing animals) induces early regression of warts. </a:t>
            </a:r>
          </a:p>
          <a:p>
            <a:pPr marL="457200" lvl="0" indent="-457200" algn="just">
              <a:lnSpc>
                <a:spcPct val="200000"/>
              </a:lnSpc>
              <a:buFont typeface="+mj-lt"/>
              <a:buAutoNum type="arabicPeriod"/>
            </a:pPr>
            <a:r>
              <a:rPr lang="en-US" sz="2800" b="1" dirty="0">
                <a:solidFill>
                  <a:srgbClr val="7030A0"/>
                </a:solidFill>
                <a:latin typeface="Times New Roman" panose="02020603050405020304" pitchFamily="18" charset="0"/>
                <a:cs typeface="Times New Roman" panose="02020603050405020304" pitchFamily="18" charset="0"/>
              </a:rPr>
              <a:t>Autogenous vaccines from warts tissue, </a:t>
            </a:r>
            <a:r>
              <a:rPr lang="en-US" sz="2800" dirty="0">
                <a:latin typeface="Times New Roman" panose="02020603050405020304" pitchFamily="18" charset="0"/>
                <a:cs typeface="Times New Roman" panose="02020603050405020304" pitchFamily="18" charset="0"/>
              </a:rPr>
              <a:t>live or inactivated by formalin may be used as a therapy in two injections of 1-2. w apart, recovery after 3-6.w is produced in 80-85 % of cases.</a:t>
            </a:r>
          </a:p>
        </p:txBody>
      </p:sp>
    </p:spTree>
    <p:extLst>
      <p:ext uri="{BB962C8B-B14F-4D97-AF65-F5344CB8AC3E}">
        <p14:creationId xmlns:p14="http://schemas.microsoft.com/office/powerpoint/2010/main" val="1342007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951AA29-99C0-419B-90D8-3EF3C2A9B9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6150" y="1377950"/>
            <a:ext cx="4711700" cy="4102100"/>
          </a:xfrm>
          <a:prstGeom prst="rect">
            <a:avLst/>
          </a:prstGeom>
        </p:spPr>
      </p:pic>
    </p:spTree>
    <p:extLst>
      <p:ext uri="{BB962C8B-B14F-4D97-AF65-F5344CB8AC3E}">
        <p14:creationId xmlns:p14="http://schemas.microsoft.com/office/powerpoint/2010/main" val="1828522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47262" y="853813"/>
            <a:ext cx="8474707" cy="5078570"/>
          </a:xfrm>
          <a:prstGeom prst="rect">
            <a:avLst/>
          </a:prstGeom>
          <a:noFill/>
          <a:ln>
            <a:noFill/>
          </a:ln>
          <a:effectLst/>
        </p:spPr>
        <p:txBody>
          <a:bodyPr wrap="square" rtlCol="0">
            <a:spAutoFit/>
          </a:bodyPr>
          <a:lstStyle/>
          <a:p>
            <a:pPr algn="ctr"/>
            <a:r>
              <a:rPr lang="en-US" sz="4501" b="1" dirty="0">
                <a:latin typeface="Times New Roman" panose="02020603050405020304" pitchFamily="18" charset="0"/>
                <a:cs typeface="Times New Roman" panose="02020603050405020304" pitchFamily="18" charset="0"/>
              </a:rPr>
              <a:t>Definition</a:t>
            </a:r>
          </a:p>
          <a:p>
            <a:pPr algn="ctr"/>
            <a:endParaRPr lang="en-US" sz="901" b="1" dirty="0">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Benign proliferative tumor of cutaneous and mucosal epithelia mainly in cattle.</a:t>
            </a:r>
          </a:p>
          <a:p>
            <a:pPr marL="457200" indent="-457200" algn="just">
              <a:lnSpc>
                <a:spcPct val="150000"/>
              </a:lnSpc>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Ch. by formation of   </a:t>
            </a:r>
            <a:r>
              <a:rPr lang="en-US" sz="3000" dirty="0" err="1">
                <a:latin typeface="Times New Roman" panose="02020603050405020304" pitchFamily="18" charset="0"/>
                <a:cs typeface="Times New Roman" panose="02020603050405020304" pitchFamily="18" charset="0"/>
              </a:rPr>
              <a:t>fibropapilloma</a:t>
            </a:r>
            <a:r>
              <a:rPr lang="en-US" sz="3000" dirty="0">
                <a:latin typeface="Times New Roman" panose="02020603050405020304" pitchFamily="18" charset="0"/>
                <a:cs typeface="Times New Roman" panose="02020603050405020304" pitchFamily="18" charset="0"/>
              </a:rPr>
              <a:t> outgrowths in form of fleshy lumps or large pendulous warts on different parts of the body.</a:t>
            </a:r>
          </a:p>
          <a:p>
            <a:pPr marL="457200" indent="-457200" algn="just">
              <a:lnSpc>
                <a:spcPct val="150000"/>
              </a:lnSpc>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Self-limiting disease.</a:t>
            </a:r>
          </a:p>
        </p:txBody>
      </p:sp>
    </p:spTree>
    <p:extLst>
      <p:ext uri="{BB962C8B-B14F-4D97-AF65-F5344CB8AC3E}">
        <p14:creationId xmlns:p14="http://schemas.microsoft.com/office/powerpoint/2010/main" val="3906310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46185" y="247843"/>
            <a:ext cx="8393723" cy="6325065"/>
          </a:xfrm>
          <a:prstGeom prst="rect">
            <a:avLst/>
          </a:prstGeom>
          <a:noFill/>
          <a:ln>
            <a:noFill/>
          </a:ln>
          <a:effectLst/>
        </p:spPr>
        <p:txBody>
          <a:bodyPr wrap="square" rtlCol="0">
            <a:spAutoFit/>
          </a:bodyPr>
          <a:lstStyle/>
          <a:p>
            <a:pPr algn="ctr"/>
            <a:r>
              <a:rPr lang="en-US" sz="4501" b="1" dirty="0">
                <a:latin typeface="Times New Roman" panose="02020603050405020304" pitchFamily="18" charset="0"/>
                <a:cs typeface="Times New Roman" panose="02020603050405020304" pitchFamily="18" charset="0"/>
              </a:rPr>
              <a:t>Etiology</a:t>
            </a:r>
          </a:p>
          <a:p>
            <a:pPr algn="ctr"/>
            <a:endParaRPr lang="en-US" sz="901" b="1" dirty="0">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Ø"/>
            </a:pPr>
            <a:r>
              <a:rPr lang="en-US" sz="3000" dirty="0" err="1">
                <a:latin typeface="Times New Roman" panose="02020603050405020304" pitchFamily="18" charset="0"/>
                <a:cs typeface="Times New Roman" panose="02020603050405020304" pitchFamily="18" charset="0"/>
              </a:rPr>
              <a:t>Papovavirus</a:t>
            </a:r>
            <a:r>
              <a:rPr lang="en-US" sz="2800" dirty="0">
                <a:latin typeface="Times New Roman" panose="02020603050405020304" pitchFamily="18" charset="0"/>
                <a:cs typeface="Times New Roman" panose="02020603050405020304" pitchFamily="18" charset="0"/>
              </a:rPr>
              <a:t> or </a:t>
            </a:r>
            <a:r>
              <a:rPr lang="en-US" sz="2800" dirty="0" err="1">
                <a:latin typeface="Times New Roman" panose="02020603050405020304" pitchFamily="18" charset="0"/>
                <a:cs typeface="Times New Roman" panose="02020603050405020304" pitchFamily="18" charset="0"/>
              </a:rPr>
              <a:t>Papillomvirus</a:t>
            </a:r>
            <a:r>
              <a:rPr lang="en-US" sz="2800" dirty="0">
                <a:latin typeface="Times New Roman" panose="02020603050405020304" pitchFamily="18" charset="0"/>
                <a:cs typeface="Times New Roman" panose="02020603050405020304" pitchFamily="18" charset="0"/>
              </a:rPr>
              <a:t>, family </a:t>
            </a:r>
            <a:r>
              <a:rPr lang="en-US" sz="2800" dirty="0" err="1">
                <a:latin typeface="Times New Roman" panose="02020603050405020304" pitchFamily="18" charset="0"/>
                <a:cs typeface="Times New Roman" panose="02020603050405020304" pitchFamily="18" charset="0"/>
              </a:rPr>
              <a:t>Papovaviridae</a:t>
            </a:r>
            <a:r>
              <a:rPr lang="en-US" sz="2800" dirty="0">
                <a:latin typeface="Times New Roman" panose="02020603050405020304" pitchFamily="18" charset="0"/>
                <a:cs typeface="Times New Roman" panose="02020603050405020304" pitchFamily="18" charset="0"/>
              </a:rPr>
              <a:t>.</a:t>
            </a:r>
          </a:p>
          <a:p>
            <a:pPr marL="457200" indent="-457200" algn="just">
              <a:lnSpc>
                <a:spcPct val="150000"/>
              </a:lnSpc>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Small, non-enveloped, double stranded DNA virus (Strictly species-specific). </a:t>
            </a:r>
          </a:p>
          <a:p>
            <a:pPr marL="457200" indent="-457200" algn="just">
              <a:lnSpc>
                <a:spcPct val="150000"/>
              </a:lnSpc>
              <a:buFont typeface="Wingdings" panose="05000000000000000000" pitchFamily="2" charset="2"/>
              <a:buChar char="Ø"/>
            </a:pPr>
            <a:r>
              <a:rPr lang="en-US" sz="3000" dirty="0">
                <a:latin typeface="Times New Roman" panose="02020603050405020304" pitchFamily="18" charset="0"/>
                <a:cs typeface="Times New Roman" panose="02020603050405020304" pitchFamily="18" charset="0"/>
              </a:rPr>
              <a:t>Six types (BPV-1 to BPV-6) which are divided into three broad subgroups: </a:t>
            </a:r>
          </a:p>
          <a:p>
            <a:pPr marL="457200" lvl="0" indent="-457200" algn="just">
              <a:lnSpc>
                <a:spcPct val="150000"/>
              </a:lnSpc>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hlinkClick r:id="rId3" tooltip="Deltapapillomavirus"/>
              </a:rPr>
              <a:t>Deltapapillomavirus</a:t>
            </a:r>
            <a:r>
              <a:rPr lang="en-US" sz="2800" dirty="0">
                <a:latin typeface="Times New Roman" panose="02020603050405020304" pitchFamily="18" charset="0"/>
                <a:cs typeface="Times New Roman" panose="02020603050405020304" pitchFamily="18" charset="0"/>
              </a:rPr>
              <a:t> or </a:t>
            </a:r>
            <a:r>
              <a:rPr lang="en-US" sz="2800" dirty="0" err="1">
                <a:latin typeface="Times New Roman" panose="02020603050405020304" pitchFamily="18" charset="0"/>
                <a:cs typeface="Times New Roman" panose="02020603050405020304" pitchFamily="18" charset="0"/>
              </a:rPr>
              <a:t>fibropapillomaviruses</a:t>
            </a:r>
            <a:r>
              <a:rPr lang="en-US" sz="2800" dirty="0">
                <a:latin typeface="Times New Roman" panose="02020603050405020304" pitchFamily="18" charset="0"/>
                <a:cs typeface="Times New Roman" panose="02020603050405020304" pitchFamily="18" charset="0"/>
              </a:rPr>
              <a:t>.</a:t>
            </a:r>
          </a:p>
          <a:p>
            <a:pPr marL="457200" lvl="0" indent="-457200" algn="just">
              <a:lnSpc>
                <a:spcPct val="150000"/>
              </a:lnSpc>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hlinkClick r:id="rId4" tooltip="Xipapillomavirus"/>
              </a:rPr>
              <a:t>Xipapillomavirus</a:t>
            </a:r>
            <a:r>
              <a:rPr lang="en-US" sz="2800" dirty="0">
                <a:latin typeface="Times New Roman" panose="02020603050405020304" pitchFamily="18" charset="0"/>
                <a:cs typeface="Times New Roman" panose="02020603050405020304" pitchFamily="18" charset="0"/>
              </a:rPr>
              <a:t> or </a:t>
            </a:r>
            <a:r>
              <a:rPr lang="en-US" sz="2800" dirty="0" err="1">
                <a:latin typeface="Times New Roman" panose="02020603050405020304" pitchFamily="18" charset="0"/>
                <a:cs typeface="Times New Roman" panose="02020603050405020304" pitchFamily="18" charset="0"/>
              </a:rPr>
              <a:t>epitheliotropic</a:t>
            </a:r>
            <a:r>
              <a:rPr lang="en-US" sz="2800" dirty="0">
                <a:latin typeface="Times New Roman" panose="02020603050405020304" pitchFamily="18" charset="0"/>
                <a:cs typeface="Times New Roman" panose="02020603050405020304" pitchFamily="18" charset="0"/>
              </a:rPr>
              <a:t> BPVs.</a:t>
            </a:r>
          </a:p>
          <a:p>
            <a:pPr marL="457200" lvl="0" indent="-457200" algn="just">
              <a:lnSpc>
                <a:spcPct val="150000"/>
              </a:lnSpc>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hlinkClick r:id="rId5" tooltip="Epsilonpapillomavirus"/>
              </a:rPr>
              <a:t>Epsilonpapillomavirus</a:t>
            </a:r>
            <a:r>
              <a:rPr lang="en-US"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78210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46185" y="247843"/>
            <a:ext cx="8393723" cy="6494085"/>
          </a:xfrm>
          <a:prstGeom prst="rect">
            <a:avLst/>
          </a:prstGeom>
          <a:noFill/>
          <a:ln>
            <a:noFill/>
          </a:ln>
          <a:effectLst/>
        </p:spPr>
        <p:txBody>
          <a:bodyPr wrap="square" rtlCol="0">
            <a:spAutoFit/>
          </a:bodyPr>
          <a:lstStyle/>
          <a:p>
            <a:pPr algn="ctr"/>
            <a:endParaRPr lang="en-US" sz="1000" b="1" dirty="0">
              <a:latin typeface="Times New Roman" panose="02020603050405020304" pitchFamily="18" charset="0"/>
              <a:cs typeface="Times New Roman" panose="02020603050405020304" pitchFamily="18" charset="0"/>
            </a:endParaRPr>
          </a:p>
          <a:p>
            <a:pPr marL="457200" lvl="0" indent="-457200" algn="just">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hlinkClick r:id="rId3" tooltip="Deltapapillomavirus"/>
              </a:rPr>
              <a:t>Deltapapillomavirus</a:t>
            </a:r>
            <a:r>
              <a:rPr lang="en-US" sz="2800" dirty="0">
                <a:latin typeface="Times New Roman" panose="02020603050405020304" pitchFamily="18" charset="0"/>
                <a:cs typeface="Times New Roman" panose="02020603050405020304" pitchFamily="18" charset="0"/>
              </a:rPr>
              <a:t>:</a:t>
            </a:r>
          </a:p>
          <a:p>
            <a:pPr marL="914400" lvl="1"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BPV-1 infects </a:t>
            </a:r>
            <a:r>
              <a:rPr lang="en-US" sz="2400" dirty="0" err="1">
                <a:latin typeface="Times New Roman" panose="02020603050405020304" pitchFamily="18" charset="0"/>
                <a:cs typeface="Times New Roman" panose="02020603050405020304" pitchFamily="18" charset="0"/>
              </a:rPr>
              <a:t>paragenital</a:t>
            </a:r>
            <a:r>
              <a:rPr lang="en-US" sz="2400" dirty="0">
                <a:latin typeface="Times New Roman" panose="02020603050405020304" pitchFamily="18" charset="0"/>
                <a:cs typeface="Times New Roman" panose="02020603050405020304" pitchFamily="18" charset="0"/>
              </a:rPr>
              <a:t> areas (penis, teats and udders)</a:t>
            </a:r>
          </a:p>
          <a:p>
            <a:pPr marL="914400" lvl="1"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BPV-2 infects skin, alimentary canal and urinary bladder</a:t>
            </a:r>
          </a:p>
          <a:p>
            <a:pPr marL="457200" lvl="0" indent="-457200" algn="just">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hlinkClick r:id="rId4" tooltip="Xipapillomavirus"/>
              </a:rPr>
              <a:t>Xipapillomavirus</a:t>
            </a:r>
            <a:r>
              <a:rPr lang="en-US" sz="2800" dirty="0">
                <a:latin typeface="Times New Roman" panose="02020603050405020304" pitchFamily="18" charset="0"/>
                <a:cs typeface="Times New Roman" panose="02020603050405020304" pitchFamily="18" charset="0"/>
              </a:rPr>
              <a:t>:</a:t>
            </a:r>
          </a:p>
          <a:p>
            <a:pPr marL="914400" lvl="1"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BPV-3 infects skin</a:t>
            </a:r>
          </a:p>
          <a:p>
            <a:pPr marL="914400" lvl="1"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BPV-4 infects the upper alimentary tract</a:t>
            </a:r>
          </a:p>
          <a:p>
            <a:pPr marL="914400" lvl="1"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BPV-6 infects teats and udders</a:t>
            </a:r>
          </a:p>
          <a:p>
            <a:pPr marL="457200" lvl="0" indent="-457200" algn="just">
              <a:buFont typeface="Wingdings" panose="05000000000000000000" pitchFamily="2" charset="2"/>
              <a:buChar char="v"/>
            </a:pPr>
            <a:r>
              <a:rPr lang="en-US" sz="2800" dirty="0" err="1">
                <a:latin typeface="Times New Roman" panose="02020603050405020304" pitchFamily="18" charset="0"/>
                <a:cs typeface="Times New Roman" panose="02020603050405020304" pitchFamily="18" charset="0"/>
                <a:hlinkClick r:id="rId5" tooltip="Epsilonpapillomavirus"/>
              </a:rPr>
              <a:t>Epsilonpapillomavirus</a:t>
            </a:r>
            <a:r>
              <a:rPr lang="en-US" sz="2800" dirty="0">
                <a:latin typeface="Times New Roman" panose="02020603050405020304" pitchFamily="18" charset="0"/>
                <a:cs typeface="Times New Roman" panose="02020603050405020304" pitchFamily="18" charset="0"/>
              </a:rPr>
              <a:t>:</a:t>
            </a:r>
          </a:p>
          <a:p>
            <a:pPr marL="914400" lvl="1" indent="-457200" algn="just">
              <a:lnSpc>
                <a:spcPct val="150000"/>
              </a:lnSpc>
              <a:buFont typeface="+mj-lt"/>
              <a:buAutoNum type="arabicPeriod"/>
            </a:pPr>
            <a:r>
              <a:rPr lang="en-US" sz="2400" dirty="0">
                <a:latin typeface="Times New Roman" panose="02020603050405020304" pitchFamily="18" charset="0"/>
                <a:cs typeface="Times New Roman" panose="02020603050405020304" pitchFamily="18" charset="0"/>
              </a:rPr>
              <a:t>BPV-5 that infects teats and udders, and can cause both pure </a:t>
            </a:r>
            <a:r>
              <a:rPr lang="en-US" sz="2400" dirty="0" err="1">
                <a:latin typeface="Times New Roman" panose="02020603050405020304" pitchFamily="18" charset="0"/>
                <a:cs typeface="Times New Roman" panose="02020603050405020304" pitchFamily="18" charset="0"/>
              </a:rPr>
              <a:t>papillomas</a:t>
            </a:r>
            <a:r>
              <a:rPr lang="en-US" sz="2400" dirty="0">
                <a:latin typeface="Times New Roman" panose="02020603050405020304" pitchFamily="18" charset="0"/>
                <a:cs typeface="Times New Roman" panose="02020603050405020304" pitchFamily="18" charset="0"/>
              </a:rPr>
              <a:t> and </a:t>
            </a:r>
            <a:r>
              <a:rPr lang="en-US" sz="2400" dirty="0" err="1">
                <a:latin typeface="Times New Roman" panose="02020603050405020304" pitchFamily="18" charset="0"/>
                <a:cs typeface="Times New Roman" panose="02020603050405020304" pitchFamily="18" charset="0"/>
              </a:rPr>
              <a:t>fibropapillomas</a:t>
            </a:r>
            <a:r>
              <a:rPr lang="en-US" sz="2400" dirty="0">
                <a:latin typeface="Times New Roman" panose="02020603050405020304" pitchFamily="18" charset="0"/>
                <a:cs typeface="Times New Roman" panose="02020603050405020304" pitchFamily="18" charset="0"/>
              </a:rPr>
              <a:t>.</a:t>
            </a:r>
          </a:p>
          <a:p>
            <a:pPr marL="457200" indent="-457200" algn="just">
              <a:buFont typeface="Wingdings" panose="05000000000000000000" pitchFamily="2" charset="2"/>
              <a:buChar char="Ø"/>
            </a:pPr>
            <a:r>
              <a:rPr lang="en-US" sz="2600" b="1" dirty="0">
                <a:latin typeface="Times New Roman" panose="02020603050405020304" pitchFamily="18" charset="0"/>
                <a:cs typeface="Times New Roman" panose="02020603050405020304" pitchFamily="18" charset="0"/>
              </a:rPr>
              <a:t>Predisposing factors: </a:t>
            </a:r>
            <a:r>
              <a:rPr lang="en-US" sz="2400" dirty="0">
                <a:latin typeface="Times New Roman" panose="02020603050405020304" pitchFamily="18" charset="0"/>
                <a:cs typeface="Times New Roman" panose="02020603050405020304" pitchFamily="18" charset="0"/>
              </a:rPr>
              <a:t>immune-suppressive factors (disease progression).</a:t>
            </a:r>
          </a:p>
          <a:p>
            <a:r>
              <a:rPr lang="en-US" dirty="0"/>
              <a:t> </a:t>
            </a:r>
            <a:endParaRPr lang="en-US" sz="2400" dirty="0"/>
          </a:p>
        </p:txBody>
      </p:sp>
    </p:spTree>
    <p:extLst>
      <p:ext uri="{BB962C8B-B14F-4D97-AF65-F5344CB8AC3E}">
        <p14:creationId xmlns:p14="http://schemas.microsoft.com/office/powerpoint/2010/main" val="417804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87216" y="81737"/>
            <a:ext cx="8569568" cy="6694525"/>
          </a:xfrm>
          <a:prstGeom prst="rect">
            <a:avLst/>
          </a:prstGeom>
          <a:noFill/>
          <a:ln>
            <a:noFill/>
          </a:ln>
          <a:effectLst/>
        </p:spPr>
        <p:txBody>
          <a:bodyPr wrap="square" rtlCol="0">
            <a:spAutoFit/>
          </a:bodyPr>
          <a:lstStyle/>
          <a:p>
            <a:pPr algn="ctr">
              <a:lnSpc>
                <a:spcPct val="150000"/>
              </a:lnSpc>
            </a:pPr>
            <a:r>
              <a:rPr lang="en-US" sz="4501" b="1" dirty="0">
                <a:latin typeface="Times New Roman" panose="02020603050405020304" pitchFamily="18" charset="0"/>
                <a:cs typeface="Times New Roman" panose="02020603050405020304" pitchFamily="18" charset="0"/>
              </a:rPr>
              <a:t>Epidemiology</a:t>
            </a:r>
          </a:p>
          <a:p>
            <a:pPr algn="ctr">
              <a:lnSpc>
                <a:spcPct val="150000"/>
              </a:lnSpc>
            </a:pPr>
            <a:endParaRPr lang="en-US" sz="901" b="1" dirty="0">
              <a:latin typeface="Times New Roman" panose="02020603050405020304" pitchFamily="18" charset="0"/>
              <a:cs typeface="Times New Roman" panose="02020603050405020304" pitchFamily="18" charset="0"/>
            </a:endParaRPr>
          </a:p>
          <a:p>
            <a:pPr marL="514350" indent="-514350" algn="just">
              <a:lnSpc>
                <a:spcPct val="150000"/>
              </a:lnSpc>
              <a:buFontTx/>
              <a:buAutoNum type="arabicPeriod"/>
            </a:pPr>
            <a:r>
              <a:rPr lang="en-US" sz="3200" b="1" dirty="0">
                <a:latin typeface="Times New Roman" panose="02020603050405020304" pitchFamily="18" charset="0"/>
                <a:cs typeface="Times New Roman" panose="02020603050405020304" pitchFamily="18" charset="0"/>
              </a:rPr>
              <a:t>Distribution: </a:t>
            </a:r>
            <a:r>
              <a:rPr lang="en-US" sz="2800" dirty="0">
                <a:latin typeface="Times New Roman" panose="02020603050405020304" pitchFamily="18" charset="0"/>
                <a:cs typeface="Times New Roman" panose="02020603050405020304" pitchFamily="18" charset="0"/>
              </a:rPr>
              <a:t>Worldwide and recorded in Egypt.</a:t>
            </a:r>
          </a:p>
          <a:p>
            <a:pPr marL="514350" indent="-514350" algn="just">
              <a:lnSpc>
                <a:spcPct val="150000"/>
              </a:lnSpc>
              <a:buFontTx/>
              <a:buAutoNum type="arabicPeriod"/>
            </a:pPr>
            <a:r>
              <a:rPr lang="en-US" sz="2800" b="1"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Host rang: </a:t>
            </a:r>
          </a:p>
          <a:p>
            <a:pPr marL="457200" indent="-457200"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All domestic animals, birds and fish can be infected.</a:t>
            </a:r>
          </a:p>
          <a:p>
            <a:pPr marL="457200" indent="-457200" algn="just">
              <a:lnSpc>
                <a:spcPct val="150000"/>
              </a:lnSpc>
              <a:buFont typeface="Wingdings" panose="05000000000000000000" pitchFamily="2" charset="2"/>
              <a:buChar char="§"/>
            </a:pPr>
            <a:r>
              <a:rPr lang="en-US" sz="2800" dirty="0">
                <a:latin typeface="Times New Roman" panose="02020603050405020304" pitchFamily="18" charset="0"/>
                <a:cs typeface="Times New Roman" panose="02020603050405020304" pitchFamily="18" charset="0"/>
              </a:rPr>
              <a:t>In Cattle &amp; buffaloes: mainly young animals up to two years of age; however, all ages can develop such lesions.</a:t>
            </a:r>
          </a:p>
          <a:p>
            <a:pPr marL="514350" indent="-514350" algn="just">
              <a:lnSpc>
                <a:spcPct val="150000"/>
              </a:lnSpc>
              <a:buFont typeface="+mj-lt"/>
              <a:buAutoNum type="arabicPeriod" startAt="3"/>
            </a:pPr>
            <a:r>
              <a:rPr lang="en-US" sz="2800" b="1" dirty="0">
                <a:latin typeface="Times New Roman" panose="02020603050405020304" pitchFamily="18" charset="0"/>
                <a:cs typeface="Times New Roman" panose="02020603050405020304" pitchFamily="18" charset="0"/>
              </a:rPr>
              <a:t>Seasonal incidence: </a:t>
            </a:r>
            <a:r>
              <a:rPr lang="en-US" sz="2800" dirty="0">
                <a:latin typeface="Times New Roman" panose="02020603050405020304" pitchFamily="18" charset="0"/>
                <a:cs typeface="Times New Roman" panose="02020603050405020304" pitchFamily="18" charset="0"/>
              </a:rPr>
              <a:t>no specific season for the diseases</a:t>
            </a:r>
          </a:p>
        </p:txBody>
      </p:sp>
    </p:spTree>
    <p:extLst>
      <p:ext uri="{BB962C8B-B14F-4D97-AF65-F5344CB8AC3E}">
        <p14:creationId xmlns:p14="http://schemas.microsoft.com/office/powerpoint/2010/main" val="2289642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04277" y="335845"/>
            <a:ext cx="7935445" cy="6186309"/>
          </a:xfrm>
          <a:prstGeom prst="rect">
            <a:avLst/>
          </a:prstGeom>
          <a:noFill/>
          <a:ln>
            <a:noFill/>
          </a:ln>
          <a:effectLst/>
        </p:spPr>
        <p:txBody>
          <a:bodyPr wrap="square" rtlCol="0">
            <a:spAutoFit/>
          </a:bodyPr>
          <a:lstStyle/>
          <a:p>
            <a:pPr marL="514350" indent="-514350" algn="just">
              <a:lnSpc>
                <a:spcPct val="150000"/>
              </a:lnSpc>
              <a:buFont typeface="+mj-lt"/>
              <a:buAutoNum type="arabicPeriod" startAt="4"/>
            </a:pPr>
            <a:r>
              <a:rPr lang="en-US" sz="3200" b="1" dirty="0">
                <a:latin typeface="Times New Roman" panose="02020603050405020304" pitchFamily="18" charset="0"/>
                <a:cs typeface="Times New Roman" panose="02020603050405020304" pitchFamily="18" charset="0"/>
              </a:rPr>
              <a:t>Transmission:</a:t>
            </a:r>
          </a:p>
          <a:p>
            <a:pPr marL="514350" indent="-514350" algn="just">
              <a:lnSpc>
                <a:spcPct val="150000"/>
              </a:lnSpc>
              <a:buAutoNum type="alphaLcPeriod"/>
            </a:pPr>
            <a:r>
              <a:rPr lang="en-US" sz="3200" b="1" dirty="0">
                <a:latin typeface="Times New Roman" panose="02020603050405020304" pitchFamily="18" charset="0"/>
                <a:cs typeface="Times New Roman" panose="02020603050405020304" pitchFamily="18" charset="0"/>
              </a:rPr>
              <a:t>Source: </a:t>
            </a:r>
            <a:r>
              <a:rPr lang="en-US" sz="2800" dirty="0">
                <a:latin typeface="Times New Roman" panose="02020603050405020304" pitchFamily="18" charset="0"/>
                <a:cs typeface="Times New Roman" panose="02020603050405020304" pitchFamily="18" charset="0"/>
              </a:rPr>
              <a:t>Infected warts. </a:t>
            </a:r>
          </a:p>
          <a:p>
            <a:pPr marL="514350" indent="-514350" algn="just">
              <a:lnSpc>
                <a:spcPct val="150000"/>
              </a:lnSpc>
              <a:buAutoNum type="alphaLcPeriod"/>
            </a:pPr>
            <a:r>
              <a:rPr lang="en-US" sz="3200" b="1" dirty="0">
                <a:latin typeface="Times New Roman" panose="02020603050405020304" pitchFamily="18" charset="0"/>
                <a:cs typeface="Times New Roman" panose="02020603050405020304" pitchFamily="18" charset="0"/>
              </a:rPr>
              <a:t>Mode: </a:t>
            </a:r>
          </a:p>
          <a:p>
            <a:pPr marL="514350" lvl="0" indent="-514350" algn="just">
              <a:lnSpc>
                <a:spcPct val="150000"/>
              </a:lnSpc>
              <a:buFont typeface="Arial" panose="020B0604020202020204" pitchFamily="34" charset="0"/>
              <a:buChar char="•"/>
            </a:pPr>
            <a:r>
              <a:rPr lang="en-US" sz="2800" b="1" dirty="0">
                <a:solidFill>
                  <a:srgbClr val="7030A0"/>
                </a:solidFill>
                <a:latin typeface="Times New Roman" panose="02020603050405020304" pitchFamily="18" charset="0"/>
                <a:cs typeface="Times New Roman" panose="02020603050405020304" pitchFamily="18" charset="0"/>
              </a:rPr>
              <a:t>Mainly horizontal transmission</a:t>
            </a:r>
            <a:r>
              <a:rPr lang="en-US" sz="2800" dirty="0">
                <a:latin typeface="Times New Roman" panose="02020603050405020304" pitchFamily="18" charset="0"/>
                <a:cs typeface="Times New Roman" panose="02020603050405020304" pitchFamily="18" charset="0"/>
              </a:rPr>
              <a:t>: direct contact with infected animals through skin abrasion, tattooing and dehorning instruments. </a:t>
            </a:r>
          </a:p>
          <a:p>
            <a:pPr marL="514350" lvl="0" indent="-514350" algn="just">
              <a:lnSpc>
                <a:spcPct val="150000"/>
              </a:lnSpc>
              <a:buFont typeface="Arial" panose="020B0604020202020204" pitchFamily="34" charset="0"/>
              <a:buChar char="•"/>
            </a:pPr>
            <a:r>
              <a:rPr lang="en-US" sz="2800" b="1" dirty="0">
                <a:solidFill>
                  <a:srgbClr val="7030A0"/>
                </a:solidFill>
                <a:latin typeface="Times New Roman" panose="02020603050405020304" pitchFamily="18" charset="0"/>
                <a:cs typeface="Times New Roman" panose="02020603050405020304" pitchFamily="18" charset="0"/>
              </a:rPr>
              <a:t>Flies and lice </a:t>
            </a:r>
            <a:r>
              <a:rPr lang="en-US" sz="2800" dirty="0">
                <a:latin typeface="Times New Roman" panose="02020603050405020304" pitchFamily="18" charset="0"/>
                <a:cs typeface="Times New Roman" panose="02020603050405020304" pitchFamily="18" charset="0"/>
              </a:rPr>
              <a:t>may be important in transmission. </a:t>
            </a:r>
          </a:p>
          <a:p>
            <a:pPr marL="514350" lvl="0" indent="-514350" algn="just">
              <a:lnSpc>
                <a:spcPct val="150000"/>
              </a:lnSpc>
              <a:buFont typeface="Arial" panose="020B0604020202020204" pitchFamily="34" charset="0"/>
              <a:buChar char="•"/>
            </a:pPr>
            <a:r>
              <a:rPr lang="en-US" sz="2800" b="1" dirty="0">
                <a:solidFill>
                  <a:srgbClr val="7030A0"/>
                </a:solidFill>
                <a:latin typeface="Times New Roman" panose="02020603050405020304" pitchFamily="18" charset="0"/>
                <a:cs typeface="Times New Roman" panose="02020603050405020304" pitchFamily="18" charset="0"/>
              </a:rPr>
              <a:t>Rare vertical intrauterine transmission.</a:t>
            </a:r>
          </a:p>
          <a:p>
            <a:pPr marL="514350" lvl="0" indent="-514350" algn="just">
              <a:lnSpc>
                <a:spcPct val="150000"/>
              </a:lnSpc>
              <a:buFont typeface="Arial" panose="020B0604020202020204" pitchFamily="34" charset="0"/>
              <a:buChar char="•"/>
            </a:pPr>
            <a:r>
              <a:rPr lang="en-US" sz="2800" b="1" dirty="0">
                <a:solidFill>
                  <a:srgbClr val="7030A0"/>
                </a:solidFill>
                <a:latin typeface="Times New Roman" panose="02020603050405020304" pitchFamily="18" charset="0"/>
                <a:cs typeface="Times New Roman" panose="02020603050405020304" pitchFamily="18" charset="0"/>
              </a:rPr>
              <a:t>Experimentally by I/d </a:t>
            </a:r>
            <a:r>
              <a:rPr lang="en-US" sz="2800" dirty="0">
                <a:latin typeface="Times New Roman" panose="02020603050405020304" pitchFamily="18" charset="0"/>
                <a:cs typeface="Times New Roman" panose="02020603050405020304" pitchFamily="18" charset="0"/>
              </a:rPr>
              <a:t>injection of warts tissue.</a:t>
            </a:r>
          </a:p>
        </p:txBody>
      </p:sp>
    </p:spTree>
    <p:extLst>
      <p:ext uri="{BB962C8B-B14F-4D97-AF65-F5344CB8AC3E}">
        <p14:creationId xmlns:p14="http://schemas.microsoft.com/office/powerpoint/2010/main" val="588109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604277" y="751344"/>
            <a:ext cx="7935445" cy="5355312"/>
          </a:xfrm>
          <a:prstGeom prst="rect">
            <a:avLst/>
          </a:prstGeom>
          <a:noFill/>
          <a:ln>
            <a:noFill/>
          </a:ln>
          <a:effectLst/>
        </p:spPr>
        <p:txBody>
          <a:bodyPr wrap="square" rtlCol="0">
            <a:spAutoFit/>
          </a:bodyPr>
          <a:lstStyle/>
          <a:p>
            <a:pPr algn="just">
              <a:lnSpc>
                <a:spcPct val="150000"/>
              </a:lnSpc>
            </a:pPr>
            <a:r>
              <a:rPr lang="en-US" sz="3600" b="1" dirty="0">
                <a:latin typeface="Times New Roman" panose="02020603050405020304" pitchFamily="18" charset="0"/>
                <a:cs typeface="Times New Roman" panose="02020603050405020304" pitchFamily="18" charset="0"/>
              </a:rPr>
              <a:t>5. Economic  impact (minor): </a:t>
            </a:r>
          </a:p>
          <a:p>
            <a:pPr marL="457200" indent="-457200" algn="just">
              <a:lnSpc>
                <a:spcPct val="150000"/>
              </a:lnSpc>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Hides damage.</a:t>
            </a:r>
          </a:p>
          <a:p>
            <a:pPr marL="457200" indent="-457200" algn="just">
              <a:lnSpc>
                <a:spcPct val="150000"/>
              </a:lnSpc>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Decreases in body weight in animals with extensive lesions. </a:t>
            </a:r>
          </a:p>
          <a:p>
            <a:pPr marL="457200" indent="-457200" algn="just">
              <a:lnSpc>
                <a:spcPct val="150000"/>
              </a:lnSpc>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Interfere in the sales in pure bred </a:t>
            </a:r>
          </a:p>
          <a:p>
            <a:pPr marL="457200" indent="-457200" algn="just">
              <a:lnSpc>
                <a:spcPct val="150000"/>
              </a:lnSpc>
              <a:buFont typeface="Wingdings" panose="05000000000000000000" pitchFamily="2" charset="2"/>
              <a:buChar char="v"/>
            </a:pPr>
            <a:r>
              <a:rPr lang="en-US" sz="3200" dirty="0">
                <a:latin typeface="Times New Roman" panose="02020603050405020304" pitchFamily="18" charset="0"/>
                <a:cs typeface="Times New Roman" panose="02020603050405020304" pitchFamily="18" charset="0"/>
              </a:rPr>
              <a:t>Secondary infection of traumatized warts.</a:t>
            </a:r>
          </a:p>
          <a:p>
            <a:pPr marL="457200" indent="-457200" algn="just">
              <a:lnSpc>
                <a:spcPct val="150000"/>
              </a:lnSpc>
              <a:buFont typeface="Wingdings" panose="05000000000000000000" pitchFamily="2" charset="2"/>
              <a:buChar char="v"/>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4786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extBox 2"/>
          <p:cNvSpPr txBox="1"/>
          <p:nvPr/>
        </p:nvSpPr>
        <p:spPr>
          <a:xfrm>
            <a:off x="287216" y="1097592"/>
            <a:ext cx="8569568" cy="4662815"/>
          </a:xfrm>
          <a:prstGeom prst="rect">
            <a:avLst/>
          </a:prstGeom>
          <a:noFill/>
          <a:ln>
            <a:noFill/>
          </a:ln>
          <a:effectLst/>
        </p:spPr>
        <p:txBody>
          <a:bodyPr wrap="square" rtlCol="0">
            <a:spAutoFit/>
          </a:bodyPr>
          <a:lstStyle/>
          <a:p>
            <a:pPr algn="ctr">
              <a:lnSpc>
                <a:spcPct val="150000"/>
              </a:lnSpc>
            </a:pPr>
            <a:r>
              <a:rPr lang="en-US" sz="5400" b="1" dirty="0">
                <a:latin typeface="Times New Roman" panose="02020603050405020304" pitchFamily="18" charset="0"/>
                <a:cs typeface="Times New Roman" panose="02020603050405020304" pitchFamily="18" charset="0"/>
              </a:rPr>
              <a:t>Pathogenesis</a:t>
            </a:r>
          </a:p>
          <a:p>
            <a:pPr marL="457200" indent="-457200" algn="just">
              <a:lnSpc>
                <a:spcPct val="150000"/>
              </a:lnSpc>
              <a:buFont typeface="Arial" panose="020B0604020202020204" pitchFamily="34" charset="0"/>
              <a:buChar char="•"/>
            </a:pPr>
            <a:r>
              <a:rPr lang="en-US" sz="3600" dirty="0">
                <a:latin typeface="Times New Roman" panose="02020603050405020304" pitchFamily="18" charset="0"/>
                <a:cs typeface="Times New Roman" panose="02020603050405020304" pitchFamily="18" charset="0"/>
              </a:rPr>
              <a:t>Upon infection, the virus infects </a:t>
            </a:r>
            <a:r>
              <a:rPr lang="en-US" sz="3600" dirty="0">
                <a:solidFill>
                  <a:srgbClr val="7030A0"/>
                </a:solidFill>
                <a:latin typeface="Times New Roman" panose="02020603050405020304" pitchFamily="18" charset="0"/>
                <a:cs typeface="Times New Roman" panose="02020603050405020304" pitchFamily="18" charset="0"/>
              </a:rPr>
              <a:t>basal cells of the epithelium </a:t>
            </a:r>
            <a:r>
              <a:rPr lang="en-US" sz="3600" dirty="0">
                <a:latin typeface="Times New Roman" panose="02020603050405020304" pitchFamily="18" charset="0"/>
                <a:cs typeface="Times New Roman" panose="02020603050405020304" pitchFamily="18" charset="0"/>
              </a:rPr>
              <a:t>causing extensive growth which is the characteristic of wart or tumor formation (</a:t>
            </a:r>
            <a:r>
              <a:rPr lang="en-US" sz="3600" dirty="0" err="1">
                <a:latin typeface="Times New Roman" panose="02020603050405020304" pitchFamily="18" charset="0"/>
                <a:cs typeface="Times New Roman" panose="02020603050405020304" pitchFamily="18" charset="0"/>
              </a:rPr>
              <a:t>fibropapilloma</a:t>
            </a:r>
            <a:r>
              <a:rPr lang="en-US" sz="3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6836507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11886</TotalTime>
  <Words>801</Words>
  <Application>Microsoft Office PowerPoint</Application>
  <PresentationFormat>On-screen Show (4:3)</PresentationFormat>
  <Paragraphs>117</Paragraphs>
  <Slides>21</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Courier New</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Marawan</dc:creator>
  <cp:lastModifiedBy>marwaan.bassuni@fvtm.bu.edu.eg</cp:lastModifiedBy>
  <cp:revision>1272</cp:revision>
  <dcterms:created xsi:type="dcterms:W3CDTF">2015-05-18T23:36:31Z</dcterms:created>
  <dcterms:modified xsi:type="dcterms:W3CDTF">2017-11-26T11:51:50Z</dcterms:modified>
</cp:coreProperties>
</file>